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2" r:id="rId2"/>
  </p:sldMasterIdLst>
  <p:notesMasterIdLst>
    <p:notesMasterId r:id="rId29"/>
  </p:notesMasterIdLst>
  <p:handoutMasterIdLst>
    <p:handoutMasterId r:id="rId30"/>
  </p:handoutMasterIdLst>
  <p:sldIdLst>
    <p:sldId id="271" r:id="rId3"/>
    <p:sldId id="320" r:id="rId4"/>
    <p:sldId id="276" r:id="rId5"/>
    <p:sldId id="323" r:id="rId6"/>
    <p:sldId id="270" r:id="rId7"/>
    <p:sldId id="336" r:id="rId8"/>
    <p:sldId id="322" r:id="rId9"/>
    <p:sldId id="329" r:id="rId10"/>
    <p:sldId id="330" r:id="rId11"/>
    <p:sldId id="331" r:id="rId12"/>
    <p:sldId id="332" r:id="rId13"/>
    <p:sldId id="333" r:id="rId14"/>
    <p:sldId id="334" r:id="rId15"/>
    <p:sldId id="335" r:id="rId16"/>
    <p:sldId id="337" r:id="rId17"/>
    <p:sldId id="309" r:id="rId18"/>
    <p:sldId id="341" r:id="rId19"/>
    <p:sldId id="342" r:id="rId20"/>
    <p:sldId id="343" r:id="rId21"/>
    <p:sldId id="344" r:id="rId22"/>
    <p:sldId id="340" r:id="rId23"/>
    <p:sldId id="328" r:id="rId24"/>
    <p:sldId id="327" r:id="rId25"/>
    <p:sldId id="326" r:id="rId26"/>
    <p:sldId id="338" r:id="rId27"/>
    <p:sldId id="308" r:id="rId28"/>
  </p:sldIdLst>
  <p:sldSz cx="9144000" cy="6858000" type="screen4x3"/>
  <p:notesSz cx="6669088" cy="9926638"/>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97" autoAdjust="0"/>
    <p:restoredTop sz="94660"/>
  </p:normalViewPr>
  <p:slideViewPr>
    <p:cSldViewPr>
      <p:cViewPr>
        <p:scale>
          <a:sx n="66" d="100"/>
          <a:sy n="66" d="100"/>
        </p:scale>
        <p:origin x="1470" y="114"/>
      </p:cViewPr>
      <p:guideLst>
        <p:guide orient="horz" pos="2160"/>
        <p:guide pos="2880"/>
      </p:guideLst>
    </p:cSldViewPr>
  </p:slideViewPr>
  <p:notesTextViewPr>
    <p:cViewPr>
      <p:scale>
        <a:sx n="1" d="1"/>
        <a:sy n="1" d="1"/>
      </p:scale>
      <p:origin x="0" y="0"/>
    </p:cViewPr>
  </p:notesTextViewPr>
  <p:sorterViewPr>
    <p:cViewPr>
      <p:scale>
        <a:sx n="100" d="100"/>
        <a:sy n="100" d="100"/>
      </p:scale>
      <p:origin x="0" y="58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 Id="rId35"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250" cy="4968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GB"/>
          </a:p>
        </p:txBody>
      </p:sp>
      <p:sp>
        <p:nvSpPr>
          <p:cNvPr id="3" name="Date Placeholder 2"/>
          <p:cNvSpPr>
            <a:spLocks noGrp="1"/>
          </p:cNvSpPr>
          <p:nvPr>
            <p:ph type="dt" sz="quarter" idx="1"/>
          </p:nvPr>
        </p:nvSpPr>
        <p:spPr>
          <a:xfrm>
            <a:off x="3778250" y="0"/>
            <a:ext cx="2889250" cy="496888"/>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4D4B6156-A154-495E-9A0A-C26517C0B57B}" type="datetimeFigureOut">
              <a:rPr lang="en-GB"/>
              <a:pPr>
                <a:defRPr/>
              </a:pPr>
              <a:t>19/06/2017</a:t>
            </a:fld>
            <a:endParaRPr lang="en-GB"/>
          </a:p>
        </p:txBody>
      </p:sp>
      <p:sp>
        <p:nvSpPr>
          <p:cNvPr id="4" name="Footer Placeholder 3"/>
          <p:cNvSpPr>
            <a:spLocks noGrp="1"/>
          </p:cNvSpPr>
          <p:nvPr>
            <p:ph type="ftr" sz="quarter" idx="2"/>
          </p:nvPr>
        </p:nvSpPr>
        <p:spPr>
          <a:xfrm>
            <a:off x="0" y="9428163"/>
            <a:ext cx="2889250" cy="4968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GB"/>
          </a:p>
        </p:txBody>
      </p:sp>
      <p:sp>
        <p:nvSpPr>
          <p:cNvPr id="5" name="Slide Number Placeholder 4"/>
          <p:cNvSpPr>
            <a:spLocks noGrp="1"/>
          </p:cNvSpPr>
          <p:nvPr>
            <p:ph type="sldNum" sz="quarter" idx="3"/>
          </p:nvPr>
        </p:nvSpPr>
        <p:spPr>
          <a:xfrm>
            <a:off x="3778250" y="9428163"/>
            <a:ext cx="2889250" cy="496887"/>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28F503C2-4BA5-4B26-99AC-9385BC65577C}" type="slidenum">
              <a:rPr lang="en-GB"/>
              <a:pPr>
                <a:defRPr/>
              </a:pPr>
              <a:t>‹#›</a:t>
            </a:fld>
            <a:endParaRPr lang="en-GB"/>
          </a:p>
        </p:txBody>
      </p:sp>
    </p:spTree>
    <p:extLst>
      <p:ext uri="{BB962C8B-B14F-4D97-AF65-F5344CB8AC3E}">
        <p14:creationId xmlns:p14="http://schemas.microsoft.com/office/powerpoint/2010/main" val="28541206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25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778250" y="0"/>
            <a:ext cx="2889250" cy="496888"/>
          </a:xfrm>
          <a:prstGeom prst="rect">
            <a:avLst/>
          </a:prstGeom>
        </p:spPr>
        <p:txBody>
          <a:bodyPr vert="horz" lIns="91440" tIns="45720" rIns="91440" bIns="45720" rtlCol="0"/>
          <a:lstStyle>
            <a:lvl1pPr algn="r">
              <a:defRPr sz="1200"/>
            </a:lvl1pPr>
          </a:lstStyle>
          <a:p>
            <a:fld id="{F2A28A48-1D42-41D7-A3F2-8B1C3526D8D6}" type="datetimeFigureOut">
              <a:rPr lang="en-GB" smtClean="0"/>
              <a:t>19/06/2017</a:t>
            </a:fld>
            <a:endParaRPr lang="en-GB"/>
          </a:p>
        </p:txBody>
      </p:sp>
      <p:sp>
        <p:nvSpPr>
          <p:cNvPr id="4" name="Slide Image Placeholder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66750" y="4714875"/>
            <a:ext cx="5335588" cy="44672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163"/>
            <a:ext cx="2889250" cy="4968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778250" y="9428163"/>
            <a:ext cx="2889250" cy="496887"/>
          </a:xfrm>
          <a:prstGeom prst="rect">
            <a:avLst/>
          </a:prstGeom>
        </p:spPr>
        <p:txBody>
          <a:bodyPr vert="horz" lIns="91440" tIns="45720" rIns="91440" bIns="45720" rtlCol="0" anchor="b"/>
          <a:lstStyle>
            <a:lvl1pPr algn="r">
              <a:defRPr sz="1200"/>
            </a:lvl1pPr>
          </a:lstStyle>
          <a:p>
            <a:fld id="{E6D4FC91-92A6-4932-8617-96FFD434A0B9}" type="slidenum">
              <a:rPr lang="en-GB" smtClean="0"/>
              <a:t>‹#›</a:t>
            </a:fld>
            <a:endParaRPr lang="en-GB"/>
          </a:p>
        </p:txBody>
      </p:sp>
    </p:spTree>
    <p:extLst>
      <p:ext uri="{BB962C8B-B14F-4D97-AF65-F5344CB8AC3E}">
        <p14:creationId xmlns:p14="http://schemas.microsoft.com/office/powerpoint/2010/main" val="28492797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6D4FC91-92A6-4932-8617-96FFD434A0B9}" type="slidenum">
              <a:rPr lang="en-GB" smtClean="0"/>
              <a:t>5</a:t>
            </a:fld>
            <a:endParaRPr lang="en-GB"/>
          </a:p>
        </p:txBody>
      </p:sp>
    </p:spTree>
    <p:extLst>
      <p:ext uri="{BB962C8B-B14F-4D97-AF65-F5344CB8AC3E}">
        <p14:creationId xmlns:p14="http://schemas.microsoft.com/office/powerpoint/2010/main" val="1446482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D5C99A-81A2-4721-B785-766AADB489ED}"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441467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Important at the start of the updates to re-iterate the Mission and Vision for the</a:t>
            </a:r>
            <a:r>
              <a:rPr lang="en-GB" baseline="0" dirty="0"/>
              <a:t> School Games of the back of the review.</a:t>
            </a:r>
            <a:endParaRPr lang="en-GB" dirty="0"/>
          </a:p>
          <a:p>
            <a:endParaRPr lang="en-GB" dirty="0"/>
          </a:p>
          <a:p>
            <a:r>
              <a:rPr lang="en-GB" dirty="0"/>
              <a:t>Emphasise more Young People (Personal</a:t>
            </a:r>
            <a:r>
              <a:rPr lang="en-GB" baseline="0" dirty="0"/>
              <a:t> Best) </a:t>
            </a:r>
            <a:r>
              <a:rPr lang="en-GB" dirty="0"/>
              <a:t>not more events for same Young People</a:t>
            </a:r>
          </a:p>
          <a:p>
            <a:endParaRPr lang="en-GB" dirty="0"/>
          </a:p>
          <a:p>
            <a:r>
              <a:rPr lang="en-GB" dirty="0"/>
              <a:t>Meaningful</a:t>
            </a:r>
            <a:r>
              <a:rPr lang="en-GB" baseline="0" dirty="0"/>
              <a:t> difference – greater than participation (what difference is the calendar making, how many different Young People experience this difference....are they the young people that need it most?).</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D5C99A-81A2-4721-B785-766AADB489ED}"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056622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Important to note this KPI will be measured through SG Website.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D5C99A-81A2-4721-B785-766AADB489ED}"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541671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Applying not achieving</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D5C99A-81A2-4721-B785-766AADB489ED}"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696410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kern="1200" dirty="0">
                <a:solidFill>
                  <a:schemeClr val="tx1"/>
                </a:solidFill>
                <a:latin typeface="+mn-lt"/>
                <a:ea typeface="+mn-ea"/>
                <a:cs typeface="+mn-cs"/>
              </a:rPr>
              <a:t>The implications of these KPI’s pose the biggest</a:t>
            </a:r>
            <a:r>
              <a:rPr lang="en-GB" sz="1200" kern="1200" baseline="0" dirty="0">
                <a:solidFill>
                  <a:schemeClr val="tx1"/>
                </a:solidFill>
                <a:latin typeface="+mn-lt"/>
                <a:ea typeface="+mn-ea"/>
                <a:cs typeface="+mn-cs"/>
              </a:rPr>
              <a:t> risk to the School Games. Having recently celebrated 1million participants – there is currently a strong connection to the Games. From the consultation resounding feedback 10 Sports was too small. On 3 days/week this number still allows a positive amount of time to undertake the other areas of the role – BUT if everyone only does the minimum there will be a large decrease in numbers, and could provide a risk to the investment.</a:t>
            </a:r>
            <a:endParaRPr lang="en-GB" sz="1200" kern="1200" dirty="0">
              <a:solidFill>
                <a:schemeClr val="tx1"/>
              </a:solidFill>
              <a:latin typeface="+mn-lt"/>
              <a:ea typeface="+mn-ea"/>
              <a:cs typeface="+mn-cs"/>
            </a:endParaRPr>
          </a:p>
          <a:p>
            <a:endParaRPr lang="en-GB" sz="1200" kern="1200" dirty="0">
              <a:solidFill>
                <a:schemeClr val="tx1"/>
              </a:solidFill>
              <a:latin typeface="+mn-lt"/>
              <a:ea typeface="+mn-ea"/>
              <a:cs typeface="+mn-cs"/>
            </a:endParaRPr>
          </a:p>
          <a:p>
            <a:r>
              <a:rPr lang="en-GB" sz="1200" kern="1200" dirty="0">
                <a:solidFill>
                  <a:schemeClr val="tx1"/>
                </a:solidFill>
                <a:latin typeface="+mn-lt"/>
                <a:ea typeface="+mn-ea"/>
                <a:cs typeface="+mn-cs"/>
              </a:rPr>
              <a:t>a. ‘Pathway Competitions’ - an inter school competition where the winners feed into the county final (Level 3). These competitions must adhere to the NGB Priority formats. Further</a:t>
            </a:r>
          </a:p>
          <a:p>
            <a:r>
              <a:rPr lang="en-GB" sz="1200" kern="1200" dirty="0">
                <a:solidFill>
                  <a:schemeClr val="tx1"/>
                </a:solidFill>
                <a:latin typeface="+mn-lt"/>
                <a:ea typeface="+mn-ea"/>
                <a:cs typeface="+mn-cs"/>
              </a:rPr>
              <a:t> </a:t>
            </a:r>
          </a:p>
          <a:p>
            <a:r>
              <a:rPr lang="en-GB" sz="1200" kern="1200" dirty="0">
                <a:solidFill>
                  <a:schemeClr val="tx1"/>
                </a:solidFill>
                <a:latin typeface="+mn-lt"/>
                <a:ea typeface="+mn-ea"/>
                <a:cs typeface="+mn-cs"/>
              </a:rPr>
              <a:t>b. ‘Development Competitions’ - an inter school competition where there is no pathway to the county final. The purpose of these events can be established locally. The key philosophy with development competitions is there is a clear and mutually agreed reason for the sport/activities inclusion in an SGO Calendar of Competition and is supporting the engagement of different Young People e.g. B/C Teams, new sport</a:t>
            </a:r>
          </a:p>
          <a:p>
            <a:r>
              <a:rPr lang="en-GB" sz="1200" kern="1200" dirty="0">
                <a:solidFill>
                  <a:schemeClr val="tx1"/>
                </a:solidFill>
                <a:latin typeface="+mn-lt"/>
                <a:ea typeface="+mn-ea"/>
                <a:cs typeface="+mn-cs"/>
              </a:rPr>
              <a:t> </a:t>
            </a:r>
          </a:p>
          <a:p>
            <a:r>
              <a:rPr lang="en-GB" sz="1200" kern="1200" dirty="0">
                <a:solidFill>
                  <a:schemeClr val="tx1"/>
                </a:solidFill>
                <a:latin typeface="+mn-lt"/>
                <a:ea typeface="+mn-ea"/>
                <a:cs typeface="+mn-cs"/>
              </a:rPr>
              <a:t>c. Festival (Yr.3/4) - an inter school festival which includes a rotation of skill based activities which challenge young people to achieve their personal best e.g. jumping, throwing, catching, skipping, racket skills, combat, adventure, target themed. Support and guidance will be developed to deliver Multi Skill festivals, including activities involved and potential event formats.</a:t>
            </a:r>
          </a:p>
          <a:p>
            <a:endParaRPr lang="en-GB"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D5C99A-81A2-4721-B785-766AADB489ED}"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669150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D5C99A-81A2-4721-B785-766AADB489ED}"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871885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Question on what could be included in a Leadership academy and what constitutes a Leadership Academy.</a:t>
            </a:r>
            <a:endParaRPr lang="en-GB" sz="1200" kern="1200" dirty="0">
              <a:solidFill>
                <a:schemeClr val="tx1"/>
              </a:solidFill>
              <a:latin typeface="+mn-lt"/>
              <a:ea typeface="+mn-ea"/>
              <a:cs typeface="+mn-cs"/>
            </a:endParaRPr>
          </a:p>
          <a:p>
            <a:r>
              <a:rPr lang="en-US" sz="1200" kern="1200" dirty="0">
                <a:solidFill>
                  <a:schemeClr val="tx1"/>
                </a:solidFill>
                <a:latin typeface="+mn-lt"/>
                <a:ea typeface="+mn-ea"/>
                <a:cs typeface="+mn-cs"/>
              </a:rPr>
              <a:t>Support with tracking required</a:t>
            </a:r>
            <a:endParaRPr lang="en-GB" sz="1200" kern="1200" dirty="0">
              <a:solidFill>
                <a:schemeClr val="tx1"/>
              </a:solidFill>
              <a:latin typeface="+mn-lt"/>
              <a:ea typeface="+mn-ea"/>
              <a:cs typeface="+mn-cs"/>
            </a:endParaRPr>
          </a:p>
          <a:p>
            <a:r>
              <a:rPr lang="en-US" sz="1200" kern="1200" dirty="0">
                <a:solidFill>
                  <a:schemeClr val="tx1"/>
                </a:solidFill>
                <a:latin typeface="+mn-lt"/>
                <a:ea typeface="+mn-ea"/>
                <a:cs typeface="+mn-cs"/>
              </a:rPr>
              <a:t>What is ongoing, needs more clarity</a:t>
            </a:r>
            <a:endParaRPr lang="en-GB" sz="1200" kern="1200" dirty="0">
              <a:solidFill>
                <a:schemeClr val="tx1"/>
              </a:solidFill>
              <a:latin typeface="+mn-lt"/>
              <a:ea typeface="+mn-ea"/>
              <a:cs typeface="+mn-cs"/>
            </a:endParaRPr>
          </a:p>
          <a:p>
            <a:r>
              <a:rPr lang="en-US" sz="1200" kern="1200" dirty="0">
                <a:solidFill>
                  <a:schemeClr val="tx1"/>
                </a:solidFill>
                <a:latin typeface="+mn-lt"/>
                <a:ea typeface="+mn-ea"/>
                <a:cs typeface="+mn-cs"/>
              </a:rPr>
              <a:t>Funding required</a:t>
            </a:r>
            <a:endParaRPr lang="en-GB" sz="1200" kern="1200" dirty="0">
              <a:solidFill>
                <a:schemeClr val="tx1"/>
              </a:solidFill>
              <a:latin typeface="+mn-lt"/>
              <a:ea typeface="+mn-ea"/>
              <a:cs typeface="+mn-cs"/>
            </a:endParaRPr>
          </a:p>
          <a:p>
            <a:r>
              <a:rPr lang="en-US" sz="1200" kern="1200" dirty="0">
                <a:solidFill>
                  <a:schemeClr val="tx1"/>
                </a:solidFill>
                <a:latin typeface="+mn-lt"/>
                <a:ea typeface="+mn-ea"/>
                <a:cs typeface="+mn-cs"/>
              </a:rPr>
              <a:t>Concerns of the ability to work intensively with 45 young people in a Leadership Academy</a:t>
            </a:r>
            <a:endParaRPr lang="en-GB" sz="1200" kern="1200" dirty="0">
              <a:solidFill>
                <a:schemeClr val="tx1"/>
              </a:solidFill>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D5C99A-81A2-4721-B785-766AADB489ED}"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835999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6D4FC91-92A6-4932-8617-96FFD434A0B9}" type="slidenum">
              <a:rPr lang="en-GB" smtClean="0"/>
              <a:t>22</a:t>
            </a:fld>
            <a:endParaRPr lang="en-GB"/>
          </a:p>
        </p:txBody>
      </p:sp>
    </p:spTree>
    <p:extLst>
      <p:ext uri="{BB962C8B-B14F-4D97-AF65-F5344CB8AC3E}">
        <p14:creationId xmlns:p14="http://schemas.microsoft.com/office/powerpoint/2010/main" val="40065492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pitchFamily="34" charset="0"/>
              </a:defRPr>
            </a:lvl1pPr>
          </a:lstStyle>
          <a:p>
            <a:fld id="{DE9CB77D-BB57-4447-9789-26A92F231F82}" type="datetimeFigureOut">
              <a:rPr lang="en-US"/>
              <a:pPr/>
              <a:t>6/19/2017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pitchFamily="34" charset="0"/>
              </a:defRPr>
            </a:lvl1p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pitchFamily="34" charset="0"/>
              </a:defRPr>
            </a:lvl1pPr>
          </a:lstStyle>
          <a:p>
            <a:fld id="{7B5DC30D-1119-4CD4-A773-99B1F9338D7B}"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GB"/>
              <a:t>Click to edit Master title style</a:t>
            </a:r>
            <a:endParaRPr lang="en-US"/>
          </a:p>
        </p:txBody>
      </p:sp>
      <p:sp>
        <p:nvSpPr>
          <p:cNvPr id="3" name="Vertical Text Placeholder 2"/>
          <p:cNvSpPr>
            <a:spLocks noGrp="1"/>
          </p:cNvSpPr>
          <p:nvPr>
            <p:ph type="body" orient="vert" idx="1"/>
          </p:nvPr>
        </p:nvSpPr>
        <p:spPr>
          <a:xfrm>
            <a:off x="457200" y="1600201"/>
            <a:ext cx="8229600" cy="3896054"/>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pitchFamily="34" charset="0"/>
              </a:defRPr>
            </a:lvl1pPr>
          </a:lstStyle>
          <a:p>
            <a:fld id="{1BC9A85D-5143-4EEF-8522-BCEB8D2009AB}" type="datetimeFigureOut">
              <a:rPr lang="en-US"/>
              <a:pPr/>
              <a:t>6/19/2017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pitchFamily="34" charset="0"/>
              </a:defRPr>
            </a:lvl1p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pitchFamily="34" charset="0"/>
              </a:defRPr>
            </a:lvl1pPr>
          </a:lstStyle>
          <a:p>
            <a:fld id="{CA4437B3-1D64-4C48-A28D-4C10B0795F42}"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pitchFamily="34" charset="0"/>
              </a:defRPr>
            </a:lvl1pPr>
          </a:lstStyle>
          <a:p>
            <a:fld id="{9A038FB9-5381-4867-9E7B-4105E186E0A3}" type="datetimeFigureOut">
              <a:rPr lang="en-US"/>
              <a:pPr/>
              <a:t>6/19/2017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pitchFamily="34" charset="0"/>
              </a:defRPr>
            </a:lvl1p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pitchFamily="34" charset="0"/>
              </a:defRPr>
            </a:lvl1pPr>
          </a:lstStyle>
          <a:p>
            <a:fld id="{812106E6-3C3E-4B2B-B7EB-66CA74DB1752}"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4521551C-2F7F-45BF-B075-BCEFF191300B}" type="datetimeFigureOut">
              <a:rPr lang="en-GB" smtClean="0"/>
              <a:pPr/>
              <a:t>19/06/2017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98AF09F-9681-43C3-8B93-E9C76ACE8E27}" type="slidenum">
              <a:rPr lang="en-GB" smtClean="0"/>
              <a:pPr/>
              <a:t>‹#›</a:t>
            </a:fld>
            <a:endParaRPr lang="en-GB"/>
          </a:p>
        </p:txBody>
      </p:sp>
    </p:spTree>
    <p:extLst>
      <p:ext uri="{BB962C8B-B14F-4D97-AF65-F5344CB8AC3E}">
        <p14:creationId xmlns:p14="http://schemas.microsoft.com/office/powerpoint/2010/main" val="14953140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521551C-2F7F-45BF-B075-BCEFF191300B}" type="datetimeFigureOut">
              <a:rPr lang="en-GB" smtClean="0"/>
              <a:pPr/>
              <a:t>19/06/2017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98AF09F-9681-43C3-8B93-E9C76ACE8E27}" type="slidenum">
              <a:rPr lang="en-GB" smtClean="0"/>
              <a:pPr/>
              <a:t>‹#›</a:t>
            </a:fld>
            <a:endParaRPr lang="en-GB"/>
          </a:p>
        </p:txBody>
      </p:sp>
    </p:spTree>
    <p:extLst>
      <p:ext uri="{BB962C8B-B14F-4D97-AF65-F5344CB8AC3E}">
        <p14:creationId xmlns:p14="http://schemas.microsoft.com/office/powerpoint/2010/main" val="17230385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21551C-2F7F-45BF-B075-BCEFF191300B}" type="datetimeFigureOut">
              <a:rPr lang="en-GB" smtClean="0"/>
              <a:pPr/>
              <a:t>19/06/2017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98AF09F-9681-43C3-8B93-E9C76ACE8E27}" type="slidenum">
              <a:rPr lang="en-GB" smtClean="0"/>
              <a:pPr/>
              <a:t>‹#›</a:t>
            </a:fld>
            <a:endParaRPr lang="en-GB"/>
          </a:p>
        </p:txBody>
      </p:sp>
    </p:spTree>
    <p:extLst>
      <p:ext uri="{BB962C8B-B14F-4D97-AF65-F5344CB8AC3E}">
        <p14:creationId xmlns:p14="http://schemas.microsoft.com/office/powerpoint/2010/main" val="20566434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4521551C-2F7F-45BF-B075-BCEFF191300B}" type="datetimeFigureOut">
              <a:rPr lang="en-GB" smtClean="0"/>
              <a:pPr/>
              <a:t>19/06/2017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98AF09F-9681-43C3-8B93-E9C76ACE8E27}" type="slidenum">
              <a:rPr lang="en-GB" smtClean="0"/>
              <a:pPr/>
              <a:t>‹#›</a:t>
            </a:fld>
            <a:endParaRPr lang="en-GB"/>
          </a:p>
        </p:txBody>
      </p:sp>
    </p:spTree>
    <p:extLst>
      <p:ext uri="{BB962C8B-B14F-4D97-AF65-F5344CB8AC3E}">
        <p14:creationId xmlns:p14="http://schemas.microsoft.com/office/powerpoint/2010/main" val="36248772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4521551C-2F7F-45BF-B075-BCEFF191300B}" type="datetimeFigureOut">
              <a:rPr lang="en-GB" smtClean="0"/>
              <a:pPr/>
              <a:t>19/06/2017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98AF09F-9681-43C3-8B93-E9C76ACE8E27}" type="slidenum">
              <a:rPr lang="en-GB" smtClean="0"/>
              <a:pPr/>
              <a:t>‹#›</a:t>
            </a:fld>
            <a:endParaRPr lang="en-GB"/>
          </a:p>
        </p:txBody>
      </p:sp>
    </p:spTree>
    <p:extLst>
      <p:ext uri="{BB962C8B-B14F-4D97-AF65-F5344CB8AC3E}">
        <p14:creationId xmlns:p14="http://schemas.microsoft.com/office/powerpoint/2010/main" val="35753794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4521551C-2F7F-45BF-B075-BCEFF191300B}" type="datetimeFigureOut">
              <a:rPr lang="en-GB" smtClean="0"/>
              <a:pPr/>
              <a:t>19/06/2017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98AF09F-9681-43C3-8B93-E9C76ACE8E27}" type="slidenum">
              <a:rPr lang="en-GB" smtClean="0"/>
              <a:pPr/>
              <a:t>‹#›</a:t>
            </a:fld>
            <a:endParaRPr lang="en-GB"/>
          </a:p>
        </p:txBody>
      </p:sp>
    </p:spTree>
    <p:extLst>
      <p:ext uri="{BB962C8B-B14F-4D97-AF65-F5344CB8AC3E}">
        <p14:creationId xmlns:p14="http://schemas.microsoft.com/office/powerpoint/2010/main" val="7728169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21551C-2F7F-45BF-B075-BCEFF191300B}" type="datetimeFigureOut">
              <a:rPr lang="en-GB" smtClean="0"/>
              <a:pPr/>
              <a:t>19/06/2017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98AF09F-9681-43C3-8B93-E9C76ACE8E27}" type="slidenum">
              <a:rPr lang="en-GB" smtClean="0"/>
              <a:pPr/>
              <a:t>‹#›</a:t>
            </a:fld>
            <a:endParaRPr lang="en-GB"/>
          </a:p>
        </p:txBody>
      </p:sp>
    </p:spTree>
    <p:extLst>
      <p:ext uri="{BB962C8B-B14F-4D97-AF65-F5344CB8AC3E}">
        <p14:creationId xmlns:p14="http://schemas.microsoft.com/office/powerpoint/2010/main" val="8514287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21551C-2F7F-45BF-B075-BCEFF191300B}" type="datetimeFigureOut">
              <a:rPr lang="en-GB" smtClean="0"/>
              <a:pPr/>
              <a:t>19/06/2017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98AF09F-9681-43C3-8B93-E9C76ACE8E27}" type="slidenum">
              <a:rPr lang="en-GB" smtClean="0"/>
              <a:pPr/>
              <a:t>‹#›</a:t>
            </a:fld>
            <a:endParaRPr lang="en-GB"/>
          </a:p>
        </p:txBody>
      </p:sp>
    </p:spTree>
    <p:extLst>
      <p:ext uri="{BB962C8B-B14F-4D97-AF65-F5344CB8AC3E}">
        <p14:creationId xmlns:p14="http://schemas.microsoft.com/office/powerpoint/2010/main" val="35222309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GB"/>
              <a:t>Click to edit Master title style</a:t>
            </a:r>
            <a:endParaRPr lang="en-US"/>
          </a:p>
        </p:txBody>
      </p:sp>
      <p:sp>
        <p:nvSpPr>
          <p:cNvPr id="3" name="Content Placeholder 2"/>
          <p:cNvSpPr>
            <a:spLocks noGrp="1"/>
          </p:cNvSpPr>
          <p:nvPr>
            <p:ph idx="1"/>
          </p:nvPr>
        </p:nvSpPr>
        <p:spPr>
          <a:xfrm>
            <a:off x="457200" y="1600201"/>
            <a:ext cx="8229600" cy="3896054"/>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pitchFamily="34" charset="0"/>
              </a:defRPr>
            </a:lvl1pPr>
          </a:lstStyle>
          <a:p>
            <a:fld id="{CEDA1CF0-151D-4165-9CC4-0DF267636D13}" type="datetimeFigureOut">
              <a:rPr lang="en-US"/>
              <a:pPr/>
              <a:t>6/19/2017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pitchFamily="34" charset="0"/>
              </a:defRPr>
            </a:lvl1p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pitchFamily="34" charset="0"/>
              </a:defRPr>
            </a:lvl1pPr>
          </a:lstStyle>
          <a:p>
            <a:fld id="{F2E741CF-71F5-46C7-AA5F-E4CC74B718DC}" type="slidenum">
              <a:rPr lang="en-US"/>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21551C-2F7F-45BF-B075-BCEFF191300B}" type="datetimeFigureOut">
              <a:rPr lang="en-GB" smtClean="0"/>
              <a:pPr/>
              <a:t>19/06/2017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98AF09F-9681-43C3-8B93-E9C76ACE8E27}" type="slidenum">
              <a:rPr lang="en-GB" smtClean="0"/>
              <a:pPr/>
              <a:t>‹#›</a:t>
            </a:fld>
            <a:endParaRPr lang="en-GB"/>
          </a:p>
        </p:txBody>
      </p:sp>
    </p:spTree>
    <p:extLst>
      <p:ext uri="{BB962C8B-B14F-4D97-AF65-F5344CB8AC3E}">
        <p14:creationId xmlns:p14="http://schemas.microsoft.com/office/powerpoint/2010/main" val="20643628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521551C-2F7F-45BF-B075-BCEFF191300B}" type="datetimeFigureOut">
              <a:rPr lang="en-GB" smtClean="0"/>
              <a:pPr/>
              <a:t>19/06/2017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98AF09F-9681-43C3-8B93-E9C76ACE8E27}" type="slidenum">
              <a:rPr lang="en-GB" smtClean="0"/>
              <a:pPr/>
              <a:t>‹#›</a:t>
            </a:fld>
            <a:endParaRPr lang="en-GB"/>
          </a:p>
        </p:txBody>
      </p:sp>
    </p:spTree>
    <p:extLst>
      <p:ext uri="{BB962C8B-B14F-4D97-AF65-F5344CB8AC3E}">
        <p14:creationId xmlns:p14="http://schemas.microsoft.com/office/powerpoint/2010/main" val="11593379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521551C-2F7F-45BF-B075-BCEFF191300B}" type="datetimeFigureOut">
              <a:rPr lang="en-GB" smtClean="0"/>
              <a:pPr/>
              <a:t>19/06/2017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98AF09F-9681-43C3-8B93-E9C76ACE8E27}" type="slidenum">
              <a:rPr lang="en-GB" smtClean="0"/>
              <a:pPr/>
              <a:t>‹#›</a:t>
            </a:fld>
            <a:endParaRPr lang="en-GB"/>
          </a:p>
        </p:txBody>
      </p:sp>
    </p:spTree>
    <p:extLst>
      <p:ext uri="{BB962C8B-B14F-4D97-AF65-F5344CB8AC3E}">
        <p14:creationId xmlns:p14="http://schemas.microsoft.com/office/powerpoint/2010/main" val="33480027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pitchFamily="34" charset="0"/>
              </a:defRPr>
            </a:lvl1pPr>
          </a:lstStyle>
          <a:p>
            <a:fld id="{DD75F8DF-99AB-42EF-99BD-B2AAB1C8901C}" type="datetimeFigureOut">
              <a:rPr lang="en-US"/>
              <a:pPr/>
              <a:t>6/19/2017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pitchFamily="34" charset="0"/>
              </a:defRPr>
            </a:lvl1p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pitchFamily="34" charset="0"/>
              </a:defRPr>
            </a:lvl1pPr>
          </a:lstStyle>
          <a:p>
            <a:fld id="{A8E8EDFE-9AA8-446F-839D-19318A51B7BC}"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pitchFamily="34" charset="0"/>
              </a:defRPr>
            </a:lvl1pPr>
          </a:lstStyle>
          <a:p>
            <a:fld id="{FF4CB5D2-68BB-4E0B-AE10-3877050F294E}" type="datetimeFigureOut">
              <a:rPr lang="en-US"/>
              <a:pPr/>
              <a:t>6/19/2017</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pitchFamily="34" charset="0"/>
              </a:defRPr>
            </a:lvl1p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pitchFamily="34" charset="0"/>
              </a:defRPr>
            </a:lvl1pPr>
          </a:lstStyle>
          <a:p>
            <a:fld id="{688D735E-4415-47D6-B094-8E71F5049D91}"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pitchFamily="34" charset="0"/>
              </a:defRPr>
            </a:lvl1pPr>
          </a:lstStyle>
          <a:p>
            <a:fld id="{B506F977-18A4-4B32-98E4-6ACB4662810D}" type="datetimeFigureOut">
              <a:rPr lang="en-US"/>
              <a:pPr/>
              <a:t>6/19/2017</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pitchFamily="34" charset="0"/>
              </a:defRPr>
            </a:lvl1pPr>
          </a:lstStyle>
          <a:p>
            <a:endParaRPr lang="en-GB"/>
          </a:p>
        </p:txBody>
      </p:sp>
      <p:sp>
        <p:nvSpPr>
          <p:cNvPr id="9" name="Slide Number Placeholder 8"/>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pitchFamily="34" charset="0"/>
              </a:defRPr>
            </a:lvl1pPr>
          </a:lstStyle>
          <a:p>
            <a:fld id="{2555CDAE-8553-4BBB-931F-3243C1AEC462}"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GB" dirty="0"/>
              <a:t>Click to edit Master title style</a:t>
            </a:r>
            <a:endParaRPr lang="en-US" dirty="0"/>
          </a:p>
        </p:txBody>
      </p:sp>
      <p:sp>
        <p:nvSpPr>
          <p:cNvPr id="3" name="Date Placeholder 2"/>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pitchFamily="34" charset="0"/>
              </a:defRPr>
            </a:lvl1pPr>
          </a:lstStyle>
          <a:p>
            <a:fld id="{82C8B073-196E-43D7-9803-7524711242AC}" type="datetimeFigureOut">
              <a:rPr lang="en-US"/>
              <a:pPr/>
              <a:t>6/19/2017</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pitchFamily="34" charset="0"/>
              </a:defRPr>
            </a:lvl1pPr>
          </a:lstStyle>
          <a:p>
            <a:endParaRPr lang="en-GB"/>
          </a:p>
        </p:txBody>
      </p:sp>
      <p:sp>
        <p:nvSpPr>
          <p:cNvPr id="5" name="Slide Number Placeholder 4"/>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pitchFamily="34" charset="0"/>
              </a:defRPr>
            </a:lvl1pPr>
          </a:lstStyle>
          <a:p>
            <a:fld id="{8041392B-3464-4A26-83B8-A9DB54FBFEE4}"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pitchFamily="34" charset="0"/>
              </a:defRPr>
            </a:lvl1pPr>
          </a:lstStyle>
          <a:p>
            <a:fld id="{49979F1C-C633-477B-80E4-6EFBD2E3F1BC}" type="datetimeFigureOut">
              <a:rPr lang="en-US"/>
              <a:pPr/>
              <a:t>6/19/2017</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pitchFamily="34" charset="0"/>
              </a:defRPr>
            </a:lvl1p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pitchFamily="34" charset="0"/>
              </a:defRPr>
            </a:lvl1pPr>
          </a:lstStyle>
          <a:p>
            <a:fld id="{0AD0660F-EE3A-400C-8DBF-2B5A245A274B}"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pitchFamily="34" charset="0"/>
              </a:defRPr>
            </a:lvl1pPr>
          </a:lstStyle>
          <a:p>
            <a:fld id="{EE16BD7C-161E-40A0-8223-5FDA3E4E0DE3}" type="datetimeFigureOut">
              <a:rPr lang="en-US"/>
              <a:pPr/>
              <a:t>6/19/2017</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pitchFamily="34" charset="0"/>
              </a:defRPr>
            </a:lvl1p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pitchFamily="34" charset="0"/>
              </a:defRPr>
            </a:lvl1pPr>
          </a:lstStyle>
          <a:p>
            <a:fld id="{48A180ED-BD0B-4218-9038-166D87F526CD}"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1" r:id="rId7"/>
    <p:sldLayoutId id="2147483678" r:id="rId8"/>
    <p:sldLayoutId id="2147483679" r:id="rId9"/>
    <p:sldLayoutId id="2147483680" r:id="rId10"/>
    <p:sldLayoutId id="2147483681" r:id="rId11"/>
  </p:sldLayoutIdLst>
  <p:txStyles>
    <p:titleStyle>
      <a:lvl1pPr algn="ctr" defTabSz="457200" rtl="0" fontAlgn="base">
        <a:spcBef>
          <a:spcPct val="0"/>
        </a:spcBef>
        <a:spcAft>
          <a:spcPct val="0"/>
        </a:spcAft>
        <a:defRPr sz="4400" kern="1200">
          <a:solidFill>
            <a:schemeClr val="tx1"/>
          </a:solidFill>
          <a:latin typeface="+mj-lt"/>
          <a:ea typeface="+mj-ea"/>
          <a:cs typeface="+mj-cs"/>
        </a:defRPr>
      </a:lvl1pPr>
      <a:lvl2pPr algn="ctr" defTabSz="457200" rtl="0" fontAlgn="base">
        <a:spcBef>
          <a:spcPct val="0"/>
        </a:spcBef>
        <a:spcAft>
          <a:spcPct val="0"/>
        </a:spcAft>
        <a:defRPr sz="4400">
          <a:solidFill>
            <a:schemeClr val="tx1"/>
          </a:solidFill>
          <a:latin typeface="Calibri" pitchFamily="34" charset="0"/>
        </a:defRPr>
      </a:lvl2pPr>
      <a:lvl3pPr algn="ctr" defTabSz="457200" rtl="0" fontAlgn="base">
        <a:spcBef>
          <a:spcPct val="0"/>
        </a:spcBef>
        <a:spcAft>
          <a:spcPct val="0"/>
        </a:spcAft>
        <a:defRPr sz="4400">
          <a:solidFill>
            <a:schemeClr val="tx1"/>
          </a:solidFill>
          <a:latin typeface="Calibri" pitchFamily="34" charset="0"/>
        </a:defRPr>
      </a:lvl3pPr>
      <a:lvl4pPr algn="ctr" defTabSz="457200" rtl="0" fontAlgn="base">
        <a:spcBef>
          <a:spcPct val="0"/>
        </a:spcBef>
        <a:spcAft>
          <a:spcPct val="0"/>
        </a:spcAft>
        <a:defRPr sz="4400">
          <a:solidFill>
            <a:schemeClr val="tx1"/>
          </a:solidFill>
          <a:latin typeface="Calibri" pitchFamily="34" charset="0"/>
        </a:defRPr>
      </a:lvl4pPr>
      <a:lvl5pPr algn="ctr" defTabSz="457200" rtl="0" fontAlgn="base">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21551C-2F7F-45BF-B075-BCEFF191300B}" type="datetimeFigureOut">
              <a:rPr lang="en-GB" smtClean="0"/>
              <a:pPr/>
              <a:t>19/06/2017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8AF09F-9681-43C3-8B93-E9C76ACE8E27}" type="slidenum">
              <a:rPr lang="en-GB" smtClean="0"/>
              <a:pPr/>
              <a:t>‹#›</a:t>
            </a:fld>
            <a:endParaRPr lang="en-GB"/>
          </a:p>
        </p:txBody>
      </p:sp>
    </p:spTree>
    <p:extLst>
      <p:ext uri="{BB962C8B-B14F-4D97-AF65-F5344CB8AC3E}">
        <p14:creationId xmlns:p14="http://schemas.microsoft.com/office/powerpoint/2010/main" val="3619585609"/>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4.xml"/><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4.xml"/><Relationship Id="rId5" Type="http://schemas.openxmlformats.org/officeDocument/2006/relationships/image" Target="../media/image8.jpeg"/><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ctr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GB" dirty="0">
                <a:solidFill>
                  <a:schemeClr val="bg1"/>
                </a:solidFill>
              </a:rPr>
              <a:t>Wandsworth Schools</a:t>
            </a:r>
            <a:br>
              <a:rPr lang="en-GB" dirty="0">
                <a:solidFill>
                  <a:schemeClr val="bg1"/>
                </a:solidFill>
              </a:rPr>
            </a:br>
            <a:r>
              <a:rPr lang="en-GB" dirty="0">
                <a:solidFill>
                  <a:schemeClr val="bg1"/>
                </a:solidFill>
              </a:rPr>
              <a:t>Primary PE Forum </a:t>
            </a:r>
          </a:p>
        </p:txBody>
      </p:sp>
      <p:sp>
        <p:nvSpPr>
          <p:cNvPr id="3" name="Subtitle 2"/>
          <p:cNvSpPr>
            <a:spLocks noGrp="1"/>
          </p:cNvSpPr>
          <p:nvPr>
            <p:ph type="subTitle" idx="1"/>
          </p:nvPr>
        </p:nvSpPr>
        <p:spPr/>
        <p:txBody>
          <a:bodyPr/>
          <a:lstStyle/>
          <a:p>
            <a:pPr fontAlgn="auto">
              <a:spcAft>
                <a:spcPts val="0"/>
              </a:spcAft>
              <a:buFont typeface="Arial"/>
              <a:buNone/>
              <a:defRPr/>
            </a:pPr>
            <a:r>
              <a:rPr lang="en-GB" dirty="0"/>
              <a:t>Stamford Bridge Football Ground</a:t>
            </a:r>
          </a:p>
          <a:p>
            <a:pPr fontAlgn="auto">
              <a:spcAft>
                <a:spcPts val="0"/>
              </a:spcAft>
              <a:buFont typeface="Arial"/>
              <a:buNone/>
              <a:defRPr/>
            </a:pPr>
            <a:r>
              <a:rPr lang="en-GB" dirty="0"/>
              <a:t>19</a:t>
            </a:r>
            <a:r>
              <a:rPr lang="en-GB" baseline="30000" dirty="0"/>
              <a:t>th</a:t>
            </a:r>
            <a:r>
              <a:rPr lang="en-GB" dirty="0"/>
              <a:t> June 2017</a:t>
            </a:r>
          </a:p>
        </p:txBody>
      </p:sp>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hool-Games-2015-6 L1-3 template 16x9 no sponsor 001-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338" name="TextBox 11"/>
          <p:cNvSpPr txBox="1">
            <a:spLocks noChangeArrowheads="1"/>
          </p:cNvSpPr>
          <p:nvPr/>
        </p:nvSpPr>
        <p:spPr bwMode="auto">
          <a:xfrm>
            <a:off x="571500" y="457200"/>
            <a:ext cx="6496051" cy="261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prstClr val="black"/>
              </a:solidFill>
              <a:effectLst/>
              <a:uLnTx/>
              <a:uFillTx/>
              <a:latin typeface="Arial" charset="0"/>
              <a:ea typeface="ＭＳ Ｐゴシック" charset="0"/>
            </a:endParaRPr>
          </a:p>
        </p:txBody>
      </p:sp>
      <p:sp>
        <p:nvSpPr>
          <p:cNvPr id="5" name="Rectangle 4"/>
          <p:cNvSpPr/>
          <p:nvPr/>
        </p:nvSpPr>
        <p:spPr>
          <a:xfrm>
            <a:off x="8001000" y="5791200"/>
            <a:ext cx="819150" cy="8890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pic>
        <p:nvPicPr>
          <p:cNvPr id="6" name="Picture 5" descr="YST-logo-2016-rgb-lt-back-med.png"/>
          <p:cNvPicPr>
            <a:picLocks noChangeAspect="1"/>
          </p:cNvPicPr>
          <p:nvPr/>
        </p:nvPicPr>
        <p:blipFill>
          <a:blip r:embed="rId4" cstate="print"/>
          <a:stretch>
            <a:fillRect/>
          </a:stretch>
        </p:blipFill>
        <p:spPr>
          <a:xfrm>
            <a:off x="8034336" y="5979159"/>
            <a:ext cx="862014" cy="459741"/>
          </a:xfrm>
          <a:prstGeom prst="rect">
            <a:avLst/>
          </a:prstGeom>
        </p:spPr>
      </p:pic>
      <p:sp>
        <p:nvSpPr>
          <p:cNvPr id="9" name="TextBox 11"/>
          <p:cNvSpPr txBox="1">
            <a:spLocks noChangeArrowheads="1"/>
          </p:cNvSpPr>
          <p:nvPr/>
        </p:nvSpPr>
        <p:spPr bwMode="auto">
          <a:xfrm>
            <a:off x="544534" y="457201"/>
            <a:ext cx="8275617" cy="58169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200" b="1" i="0" u="none" strike="noStrike" kern="1200" cap="none" spc="0" normalizeH="0" baseline="0" noProof="0" dirty="0">
                <a:ln>
                  <a:noFill/>
                </a:ln>
                <a:solidFill>
                  <a:srgbClr val="E8308A"/>
                </a:solidFill>
                <a:effectLst/>
                <a:uLnTx/>
                <a:uFillTx/>
                <a:latin typeface="Arial" charset="0"/>
                <a:ea typeface="ＭＳ Ｐゴシック" charset="0"/>
                <a:cs typeface="Arial" charset="0"/>
              </a:rPr>
              <a:t>SG KPI - Participation</a:t>
            </a:r>
            <a:endParaRPr kumimoji="0" lang="en-US" sz="1800" b="0" i="0" u="none" strike="noStrike" kern="1200" cap="none" spc="0" normalizeH="0" baseline="0" noProof="0" dirty="0">
              <a:ln>
                <a:noFill/>
              </a:ln>
              <a:solidFill>
                <a:srgbClr val="E8308A"/>
              </a:solidFill>
              <a:effectLst/>
              <a:uLnTx/>
              <a:uFillTx/>
              <a:latin typeface="Arial" charset="0"/>
              <a:ea typeface="ＭＳ Ｐゴシック" charset="0"/>
              <a:cs typeface="Arial" charset="0"/>
            </a:endParaRPr>
          </a:p>
          <a:p>
            <a:pPr marL="342900" marR="0" lvl="0" indent="-34290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5E6A71"/>
                </a:solidFill>
                <a:effectLst/>
                <a:uLnTx/>
                <a:uFillTx/>
                <a:latin typeface="Arial" charset="0"/>
                <a:ea typeface="ＭＳ Ｐゴシック" charset="0"/>
                <a:cs typeface="Arial" charset="0"/>
              </a:rPr>
              <a:t>% of schools actively engaged in School Games </a:t>
            </a:r>
          </a:p>
          <a:p>
            <a:pPr marL="342900" marR="0" lvl="0" indent="-34290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5E6A71"/>
                </a:solidFill>
                <a:effectLst/>
                <a:uLnTx/>
                <a:uFillTx/>
                <a:latin typeface="Arial" charset="0"/>
                <a:ea typeface="ＭＳ Ｐゴシック" charset="0"/>
                <a:cs typeface="Arial" charset="0"/>
              </a:rPr>
              <a:t>= Registered on SG Website and enter minimum two inter-school events (L2)</a:t>
            </a:r>
          </a:p>
          <a:p>
            <a:pPr marL="342900" marR="0" lvl="0" indent="-34290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5E6A71"/>
              </a:solidFill>
              <a:effectLst/>
              <a:uLnTx/>
              <a:uFillTx/>
              <a:latin typeface="Arial" charset="0"/>
              <a:ea typeface="ＭＳ Ｐゴシック" charset="0"/>
              <a:cs typeface="Arial" charset="0"/>
            </a:endParaRP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charset="0"/>
                <a:ea typeface="ＭＳ Ｐゴシック" charset="0"/>
              </a:rPr>
              <a:t>*sliding scale </a:t>
            </a:r>
            <a:r>
              <a:rPr kumimoji="0" lang="en-GB" sz="1800" b="0" i="0" u="sng" strike="noStrike" kern="1200" cap="none" spc="0" normalizeH="0" baseline="0" noProof="0" dirty="0">
                <a:ln>
                  <a:noFill/>
                </a:ln>
                <a:solidFill>
                  <a:prstClr val="black"/>
                </a:solidFill>
                <a:effectLst/>
                <a:uLnTx/>
                <a:uFillTx/>
                <a:latin typeface="Arial" charset="0"/>
                <a:ea typeface="ＭＳ Ｐゴシック" charset="0"/>
              </a:rPr>
              <a:t> of total number of Schools in SGO Area</a:t>
            </a:r>
            <a:endParaRPr kumimoji="0" lang="en-GB" sz="1800" b="0" i="0" u="none" strike="noStrike" kern="1200" cap="none" spc="0" normalizeH="0" baseline="0" noProof="0" dirty="0">
              <a:ln>
                <a:noFill/>
              </a:ln>
              <a:solidFill>
                <a:prstClr val="black"/>
              </a:solidFill>
              <a:effectLst/>
              <a:uLnTx/>
              <a:uFillTx/>
              <a:latin typeface="Arial" charset="0"/>
              <a:ea typeface="ＭＳ Ｐゴシック" charset="0"/>
            </a:endParaRP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charset="0"/>
                <a:ea typeface="ＭＳ Ｐゴシック" charset="0"/>
              </a:rPr>
              <a:t>00   - 19 schools - 90%</a:t>
            </a: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charset="0"/>
                <a:ea typeface="ＭＳ Ｐゴシック" charset="0"/>
              </a:rPr>
              <a:t>20   - 39 schools - 79%</a:t>
            </a: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charset="0"/>
                <a:ea typeface="ＭＳ Ｐゴシック" charset="0"/>
              </a:rPr>
              <a:t>40   - 59 schools - 75%</a:t>
            </a: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charset="0"/>
                <a:ea typeface="ＭＳ Ｐゴシック" charset="0"/>
              </a:rPr>
              <a:t>60   - 79 schools - 70%</a:t>
            </a: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charset="0"/>
                <a:ea typeface="ＭＳ Ｐゴシック" charset="0"/>
              </a:rPr>
              <a:t>80   - 99 schools - 63%</a:t>
            </a: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charset="0"/>
                <a:ea typeface="ＭＳ Ｐゴシック" charset="0"/>
              </a:rPr>
              <a:t>100 - 120 schools - 60%   -</a:t>
            </a:r>
          </a:p>
          <a:p>
            <a:pPr marL="0" marR="0" lvl="0" indent="0" algn="l" defTabSz="914400" rtl="0" eaLnBrk="0" fontAlgn="auto" latinLnBrk="0" hangingPunct="0">
              <a:lnSpc>
                <a:spcPct val="100000"/>
              </a:lnSpc>
              <a:spcBef>
                <a:spcPts val="0"/>
              </a:spcBef>
              <a:spcAft>
                <a:spcPts val="0"/>
              </a:spcAft>
              <a:buClrTx/>
              <a:buSzTx/>
              <a:buFontTx/>
              <a:buNone/>
              <a:tabLst/>
              <a:defRPr/>
            </a:pPr>
            <a:endParaRPr lang="en-GB" sz="1800" noProof="0" dirty="0">
              <a:solidFill>
                <a:prstClr val="black"/>
              </a:solidFill>
            </a:endParaRP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en-GB" sz="1800" b="0" i="0" u="none" strike="noStrike" kern="1200" cap="none" spc="0" normalizeH="0" baseline="0" dirty="0">
                <a:ln>
                  <a:noFill/>
                </a:ln>
                <a:solidFill>
                  <a:prstClr val="black"/>
                </a:solidFill>
                <a:effectLst/>
                <a:uLnTx/>
                <a:uFillTx/>
                <a:latin typeface="Arial" charset="0"/>
                <a:ea typeface="ＭＳ Ｐゴシック" charset="0"/>
              </a:rPr>
              <a:t>Question – Percentage of </a:t>
            </a:r>
            <a:r>
              <a:rPr kumimoji="0" lang="en-GB" sz="1800" b="0" i="0" u="none" strike="noStrike" kern="1200" cap="none" spc="0" normalizeH="0" baseline="0" noProof="0" dirty="0">
                <a:ln>
                  <a:noFill/>
                </a:ln>
                <a:solidFill>
                  <a:prstClr val="black"/>
                </a:solidFill>
                <a:effectLst/>
                <a:uLnTx/>
                <a:uFillTx/>
                <a:latin typeface="Arial" charset="0"/>
                <a:ea typeface="ＭＳ Ｐゴシック" charset="0"/>
              </a:rPr>
              <a:t>Wandsworth Schools?</a:t>
            </a:r>
          </a:p>
          <a:p>
            <a:pPr marL="342900" marR="0" lvl="0" indent="-34290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5E6A71"/>
              </a:solidFill>
              <a:effectLst/>
              <a:uLnTx/>
              <a:uFillTx/>
              <a:latin typeface="Arial" charset="0"/>
              <a:ea typeface="ＭＳ Ｐゴシック" charset="0"/>
              <a:cs typeface="Arial" charset="0"/>
            </a:endParaRPr>
          </a:p>
          <a:p>
            <a:pPr marL="342900" marR="0" lvl="0" indent="-342900" algn="l" defTabSz="914400" rtl="0" eaLnBrk="1" fontAlgn="auto" latinLnBrk="0" hangingPunct="1">
              <a:lnSpc>
                <a:spcPct val="100000"/>
              </a:lnSpc>
              <a:spcBef>
                <a:spcPts val="0"/>
              </a:spcBef>
              <a:spcAft>
                <a:spcPts val="0"/>
              </a:spcAft>
              <a:buClrTx/>
              <a:buSzTx/>
              <a:buFont typeface="Arial"/>
              <a:buChar char="•"/>
              <a:tabLst/>
              <a:defRPr/>
            </a:pPr>
            <a:endParaRPr kumimoji="0" lang="en-US" sz="2400" b="0" i="0" u="none" strike="noStrike" kern="1200" cap="none" spc="0" normalizeH="0" baseline="0" noProof="0" dirty="0">
              <a:ln>
                <a:noFill/>
              </a:ln>
              <a:solidFill>
                <a:srgbClr val="5E6A71"/>
              </a:solidFill>
              <a:effectLst/>
              <a:uLnTx/>
              <a:uFillTx/>
              <a:latin typeface="Arial" charset="0"/>
              <a:ea typeface="ＭＳ Ｐゴシック" charset="0"/>
              <a:cs typeface="Arial" charset="0"/>
            </a:endParaRPr>
          </a:p>
          <a:p>
            <a:pPr marL="342900" marR="0" lvl="0" indent="-342900" algn="l" defTabSz="914400" rtl="0" eaLnBrk="1" fontAlgn="auto" latinLnBrk="0" hangingPunct="1">
              <a:lnSpc>
                <a:spcPct val="100000"/>
              </a:lnSpc>
              <a:spcBef>
                <a:spcPts val="0"/>
              </a:spcBef>
              <a:spcAft>
                <a:spcPts val="0"/>
              </a:spcAft>
              <a:buClrTx/>
              <a:buSzTx/>
              <a:buFont typeface="Arial"/>
              <a:buChar char="•"/>
              <a:tabLst/>
              <a:defRPr/>
            </a:pPr>
            <a:endParaRPr kumimoji="0" lang="en-US" sz="2400" b="0" i="0" u="none" strike="noStrike" kern="1200" cap="none" spc="0" normalizeH="0" baseline="0" noProof="0" dirty="0">
              <a:ln>
                <a:noFill/>
              </a:ln>
              <a:solidFill>
                <a:srgbClr val="5E6A71"/>
              </a:solidFill>
              <a:effectLst/>
              <a:uLnTx/>
              <a:uFillTx/>
              <a:latin typeface="Arial" charset="0"/>
              <a:ea typeface="ＭＳ Ｐゴシック" charset="0"/>
              <a:cs typeface="Arial" charset="0"/>
            </a:endParaRPr>
          </a:p>
        </p:txBody>
      </p:sp>
    </p:spTree>
    <p:extLst>
      <p:ext uri="{BB962C8B-B14F-4D97-AF65-F5344CB8AC3E}">
        <p14:creationId xmlns:p14="http://schemas.microsoft.com/office/powerpoint/2010/main" val="21502089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hool-Games-2015-6 L1-3 template 16x9 no sponsor 001-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338" name="TextBox 11"/>
          <p:cNvSpPr txBox="1">
            <a:spLocks noChangeArrowheads="1"/>
          </p:cNvSpPr>
          <p:nvPr/>
        </p:nvSpPr>
        <p:spPr bwMode="auto">
          <a:xfrm>
            <a:off x="571500" y="457200"/>
            <a:ext cx="6496051" cy="261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prstClr val="black"/>
              </a:solidFill>
              <a:effectLst/>
              <a:uLnTx/>
              <a:uFillTx/>
              <a:latin typeface="Arial" charset="0"/>
              <a:ea typeface="ＭＳ Ｐゴシック" charset="0"/>
            </a:endParaRPr>
          </a:p>
        </p:txBody>
      </p:sp>
      <p:sp>
        <p:nvSpPr>
          <p:cNvPr id="5" name="Rectangle 4"/>
          <p:cNvSpPr/>
          <p:nvPr/>
        </p:nvSpPr>
        <p:spPr>
          <a:xfrm>
            <a:off x="8001000" y="5791200"/>
            <a:ext cx="819150" cy="8890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pic>
        <p:nvPicPr>
          <p:cNvPr id="6" name="Picture 5" descr="YST-logo-2016-rgb-lt-back-med.png"/>
          <p:cNvPicPr>
            <a:picLocks noChangeAspect="1"/>
          </p:cNvPicPr>
          <p:nvPr/>
        </p:nvPicPr>
        <p:blipFill>
          <a:blip r:embed="rId4" cstate="print"/>
          <a:stretch>
            <a:fillRect/>
          </a:stretch>
        </p:blipFill>
        <p:spPr>
          <a:xfrm>
            <a:off x="8034336" y="5979159"/>
            <a:ext cx="862014" cy="459741"/>
          </a:xfrm>
          <a:prstGeom prst="rect">
            <a:avLst/>
          </a:prstGeom>
        </p:spPr>
      </p:pic>
      <p:sp>
        <p:nvSpPr>
          <p:cNvPr id="9" name="TextBox 11"/>
          <p:cNvSpPr txBox="1">
            <a:spLocks noChangeArrowheads="1"/>
          </p:cNvSpPr>
          <p:nvPr/>
        </p:nvSpPr>
        <p:spPr bwMode="auto">
          <a:xfrm>
            <a:off x="544534" y="457201"/>
            <a:ext cx="8275617" cy="50783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200" b="1" i="0" u="none" strike="noStrike" kern="1200" cap="none" spc="0" normalizeH="0" baseline="0" noProof="0" dirty="0">
                <a:ln>
                  <a:noFill/>
                </a:ln>
                <a:solidFill>
                  <a:srgbClr val="E8308A"/>
                </a:solidFill>
                <a:effectLst/>
                <a:uLnTx/>
                <a:uFillTx/>
                <a:latin typeface="Arial" charset="0"/>
                <a:ea typeface="ＭＳ Ｐゴシック" charset="0"/>
                <a:cs typeface="Arial" charset="0"/>
              </a:rPr>
              <a:t>SG KPI - Participation</a:t>
            </a:r>
            <a:endParaRPr kumimoji="0" lang="en-US" sz="1800" b="0" i="0" u="none" strike="noStrike" kern="1200" cap="none" spc="0" normalizeH="0" baseline="0" noProof="0" dirty="0">
              <a:ln>
                <a:noFill/>
              </a:ln>
              <a:solidFill>
                <a:srgbClr val="E8308A"/>
              </a:solidFill>
              <a:effectLst/>
              <a:uLnTx/>
              <a:uFillTx/>
              <a:latin typeface="Arial" charset="0"/>
              <a:ea typeface="ＭＳ Ｐゴシック" charset="0"/>
              <a:cs typeface="Arial" charset="0"/>
            </a:endParaRPr>
          </a:p>
          <a:p>
            <a:pPr marL="342900" marR="0" lvl="0" indent="-34290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5E6A71"/>
                </a:solidFill>
                <a:effectLst/>
                <a:uLnTx/>
                <a:uFillTx/>
                <a:latin typeface="Arial" charset="0"/>
                <a:ea typeface="ＭＳ Ｐゴシック" charset="0"/>
                <a:cs typeface="Arial" charset="0"/>
              </a:rPr>
              <a:t>% of schools applying for School Games Mark</a:t>
            </a:r>
          </a:p>
          <a:p>
            <a:pPr marL="342900" marR="0" lvl="0" indent="-34290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5E6A71"/>
              </a:solidFill>
              <a:effectLst/>
              <a:uLnTx/>
              <a:uFillTx/>
              <a:latin typeface="Arial" charset="0"/>
              <a:ea typeface="ＭＳ Ｐゴシック" charset="0"/>
              <a:cs typeface="Arial" charset="0"/>
            </a:endParaRP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en-GB" sz="1800" b="0" i="0" u="sng" strike="noStrike" kern="1200" cap="none" spc="0" normalizeH="0" baseline="0" noProof="0" dirty="0">
                <a:ln>
                  <a:noFill/>
                </a:ln>
                <a:solidFill>
                  <a:prstClr val="black"/>
                </a:solidFill>
                <a:effectLst/>
                <a:uLnTx/>
                <a:uFillTx/>
                <a:latin typeface="Arial" charset="0"/>
                <a:ea typeface="ＭＳ Ｐゴシック" charset="0"/>
              </a:rPr>
              <a:t>Sliding scale  of total number of Schools in SGO Area</a:t>
            </a:r>
            <a:endParaRPr kumimoji="0" lang="en-GB" sz="1800" b="0" i="0" u="none" strike="noStrike" kern="1200" cap="none" spc="0" normalizeH="0" baseline="0" noProof="0" dirty="0">
              <a:ln>
                <a:noFill/>
              </a:ln>
              <a:solidFill>
                <a:prstClr val="black"/>
              </a:solidFill>
              <a:effectLst/>
              <a:uLnTx/>
              <a:uFillTx/>
              <a:latin typeface="Arial" charset="0"/>
              <a:ea typeface="ＭＳ Ｐゴシック" charset="0"/>
            </a:endParaRP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charset="0"/>
                <a:ea typeface="ＭＳ Ｐゴシック" charset="0"/>
              </a:rPr>
              <a:t>00  -  19 schools - 70%</a:t>
            </a: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charset="0"/>
                <a:ea typeface="ＭＳ Ｐゴシック" charset="0"/>
              </a:rPr>
              <a:t>20  -  39 schools - 50%</a:t>
            </a: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charset="0"/>
                <a:ea typeface="ＭＳ Ｐゴシック" charset="0"/>
              </a:rPr>
              <a:t>40  -  59 schools - 45%</a:t>
            </a: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charset="0"/>
                <a:ea typeface="ＭＳ Ｐゴシック" charset="0"/>
              </a:rPr>
              <a:t>60  -  79 schools - 42%</a:t>
            </a: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charset="0"/>
                <a:ea typeface="ＭＳ Ｐゴシック" charset="0"/>
              </a:rPr>
              <a:t>80  -  99 schools - 37%</a:t>
            </a: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charset="0"/>
                <a:ea typeface="ＭＳ Ｐゴシック" charset="0"/>
              </a:rPr>
              <a:t>100 - 120 schools -  35%  - </a:t>
            </a:r>
          </a:p>
          <a:p>
            <a:pPr marL="0" marR="0" lvl="0" indent="0" algn="l" defTabSz="914400" rtl="0" eaLnBrk="0" fontAlgn="auto" latinLnBrk="0" hangingPunct="0">
              <a:lnSpc>
                <a:spcPct val="100000"/>
              </a:lnSpc>
              <a:spcBef>
                <a:spcPts val="0"/>
              </a:spcBef>
              <a:spcAft>
                <a:spcPts val="0"/>
              </a:spcAft>
              <a:buClrTx/>
              <a:buSzTx/>
              <a:buFontTx/>
              <a:buNone/>
              <a:tabLst/>
              <a:defRPr/>
            </a:pPr>
            <a:endParaRPr lang="en-GB" sz="1800" dirty="0">
              <a:solidFill>
                <a:prstClr val="black"/>
              </a:solidFill>
            </a:endParaRP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charset="0"/>
                <a:ea typeface="ＭＳ Ｐゴシック" charset="0"/>
              </a:rPr>
              <a:t>Question No. of Wandsworth Schools applying in 2016?</a:t>
            </a:r>
          </a:p>
          <a:p>
            <a:pPr marL="342900" marR="0" lvl="0" indent="-34290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5E6A71"/>
              </a:solidFill>
              <a:effectLst/>
              <a:uLnTx/>
              <a:uFillTx/>
              <a:latin typeface="Arial" charset="0"/>
              <a:ea typeface="ＭＳ Ｐゴシック" charset="0"/>
              <a:cs typeface="Arial" charset="0"/>
            </a:endParaRPr>
          </a:p>
          <a:p>
            <a:pPr marL="342900" marR="0" lvl="0" indent="-342900" algn="l" defTabSz="914400" rtl="0" eaLnBrk="1" fontAlgn="auto" latinLnBrk="0" hangingPunct="1">
              <a:lnSpc>
                <a:spcPct val="100000"/>
              </a:lnSpc>
              <a:spcBef>
                <a:spcPts val="0"/>
              </a:spcBef>
              <a:spcAft>
                <a:spcPts val="0"/>
              </a:spcAft>
              <a:buClrTx/>
              <a:buSzTx/>
              <a:buFont typeface="Arial"/>
              <a:buChar char="•"/>
              <a:tabLst/>
              <a:defRPr/>
            </a:pPr>
            <a:endParaRPr kumimoji="0" lang="en-US" sz="2400" b="0" i="0" u="none" strike="noStrike" kern="1200" cap="none" spc="0" normalizeH="0" baseline="0" noProof="0" dirty="0">
              <a:ln>
                <a:noFill/>
              </a:ln>
              <a:solidFill>
                <a:srgbClr val="5E6A71"/>
              </a:solidFill>
              <a:effectLst/>
              <a:uLnTx/>
              <a:uFillTx/>
              <a:latin typeface="Arial" charset="0"/>
              <a:ea typeface="ＭＳ Ｐゴシック" charset="0"/>
              <a:cs typeface="Arial" charset="0"/>
            </a:endParaRPr>
          </a:p>
          <a:p>
            <a:pPr marL="342900" marR="0" lvl="0" indent="-342900" algn="l" defTabSz="914400" rtl="0" eaLnBrk="1" fontAlgn="auto" latinLnBrk="0" hangingPunct="1">
              <a:lnSpc>
                <a:spcPct val="100000"/>
              </a:lnSpc>
              <a:spcBef>
                <a:spcPts val="0"/>
              </a:spcBef>
              <a:spcAft>
                <a:spcPts val="0"/>
              </a:spcAft>
              <a:buClrTx/>
              <a:buSzTx/>
              <a:buFont typeface="Arial"/>
              <a:buChar char="•"/>
              <a:tabLst/>
              <a:defRPr/>
            </a:pPr>
            <a:endParaRPr kumimoji="0" lang="en-US" sz="2400" b="0" i="0" u="none" strike="noStrike" kern="1200" cap="none" spc="0" normalizeH="0" baseline="0" noProof="0" dirty="0">
              <a:ln>
                <a:noFill/>
              </a:ln>
              <a:solidFill>
                <a:srgbClr val="5E6A71"/>
              </a:solidFill>
              <a:effectLst/>
              <a:uLnTx/>
              <a:uFillTx/>
              <a:latin typeface="Arial" charset="0"/>
              <a:ea typeface="ＭＳ Ｐゴシック" charset="0"/>
              <a:cs typeface="Arial" charset="0"/>
            </a:endParaRPr>
          </a:p>
        </p:txBody>
      </p:sp>
    </p:spTree>
    <p:extLst>
      <p:ext uri="{BB962C8B-B14F-4D97-AF65-F5344CB8AC3E}">
        <p14:creationId xmlns:p14="http://schemas.microsoft.com/office/powerpoint/2010/main" val="26988308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hool-Games-2015-6 L1-3 template 16x9 no sponsor 001-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338" name="TextBox 11"/>
          <p:cNvSpPr txBox="1">
            <a:spLocks noChangeArrowheads="1"/>
          </p:cNvSpPr>
          <p:nvPr/>
        </p:nvSpPr>
        <p:spPr bwMode="auto">
          <a:xfrm>
            <a:off x="571500" y="457200"/>
            <a:ext cx="6496051" cy="261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prstClr val="black"/>
              </a:solidFill>
              <a:effectLst/>
              <a:uLnTx/>
              <a:uFillTx/>
              <a:latin typeface="Arial" charset="0"/>
              <a:ea typeface="ＭＳ Ｐゴシック" charset="0"/>
            </a:endParaRPr>
          </a:p>
        </p:txBody>
      </p:sp>
      <p:sp>
        <p:nvSpPr>
          <p:cNvPr id="5" name="Rectangle 4"/>
          <p:cNvSpPr/>
          <p:nvPr/>
        </p:nvSpPr>
        <p:spPr>
          <a:xfrm>
            <a:off x="8001000" y="5791200"/>
            <a:ext cx="819150" cy="8890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pic>
        <p:nvPicPr>
          <p:cNvPr id="6" name="Picture 5" descr="YST-logo-2016-rgb-lt-back-med.png"/>
          <p:cNvPicPr>
            <a:picLocks noChangeAspect="1"/>
          </p:cNvPicPr>
          <p:nvPr/>
        </p:nvPicPr>
        <p:blipFill>
          <a:blip r:embed="rId4" cstate="print"/>
          <a:stretch>
            <a:fillRect/>
          </a:stretch>
        </p:blipFill>
        <p:spPr>
          <a:xfrm>
            <a:off x="8034336" y="5979159"/>
            <a:ext cx="862014" cy="459741"/>
          </a:xfrm>
          <a:prstGeom prst="rect">
            <a:avLst/>
          </a:prstGeom>
        </p:spPr>
      </p:pic>
      <p:sp>
        <p:nvSpPr>
          <p:cNvPr id="9" name="TextBox 11"/>
          <p:cNvSpPr txBox="1">
            <a:spLocks noChangeArrowheads="1"/>
          </p:cNvSpPr>
          <p:nvPr/>
        </p:nvSpPr>
        <p:spPr bwMode="auto">
          <a:xfrm>
            <a:off x="544534" y="457201"/>
            <a:ext cx="8275617" cy="36009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200" b="1" i="0" u="none" strike="noStrike" kern="1200" cap="none" spc="0" normalizeH="0" baseline="0" noProof="0" dirty="0">
                <a:ln>
                  <a:noFill/>
                </a:ln>
                <a:solidFill>
                  <a:srgbClr val="E8308A"/>
                </a:solidFill>
                <a:effectLst/>
                <a:uLnTx/>
                <a:uFillTx/>
                <a:latin typeface="Arial" charset="0"/>
                <a:ea typeface="ＭＳ Ｐゴシック" charset="0"/>
                <a:cs typeface="Arial" charset="0"/>
              </a:rPr>
              <a:t>SG KPI Targets for 2017– Competition</a:t>
            </a:r>
            <a:endParaRPr kumimoji="0" lang="en-US" sz="2400" b="0" i="0" u="none" strike="noStrike" kern="1200" cap="none" spc="0" normalizeH="0" baseline="0" noProof="0" dirty="0">
              <a:ln>
                <a:noFill/>
              </a:ln>
              <a:solidFill>
                <a:srgbClr val="5E6A71"/>
              </a:solidFill>
              <a:effectLst/>
              <a:uLnTx/>
              <a:uFillTx/>
              <a:latin typeface="Arial" charset="0"/>
              <a:ea typeface="ＭＳ Ｐゴシック" charset="0"/>
              <a:cs typeface="Arial" charset="0"/>
            </a:endParaRPr>
          </a:p>
          <a:p>
            <a:pPr marL="342900" marR="0" lvl="0" indent="-34290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5E6A71"/>
              </a:solidFill>
              <a:effectLst/>
              <a:uLnTx/>
              <a:uFillTx/>
              <a:latin typeface="Arial" charset="0"/>
              <a:ea typeface="ＭＳ Ｐゴシック" charset="0"/>
              <a:cs typeface="Arial" charset="0"/>
            </a:endParaRPr>
          </a:p>
          <a:p>
            <a:pPr marL="342900" marR="0" lvl="0" indent="-34290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5E6A71"/>
              </a:solidFill>
              <a:effectLst/>
              <a:uLnTx/>
              <a:uFillTx/>
              <a:latin typeface="Arial" charset="0"/>
              <a:ea typeface="ＭＳ Ｐゴシック" charset="0"/>
              <a:cs typeface="Arial" charset="0"/>
            </a:endParaRPr>
          </a:p>
          <a:p>
            <a:pPr marL="342900" marR="0" lvl="0" indent="-34290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5E6A71"/>
              </a:solidFill>
              <a:effectLst/>
              <a:uLnTx/>
              <a:uFillTx/>
              <a:latin typeface="Arial" charset="0"/>
              <a:ea typeface="ＭＳ Ｐゴシック" charset="0"/>
              <a:cs typeface="Arial" charset="0"/>
            </a:endParaRPr>
          </a:p>
          <a:p>
            <a:pPr marL="342900" marR="0" lvl="0" indent="-34290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5E6A71"/>
              </a:solidFill>
              <a:effectLst/>
              <a:uLnTx/>
              <a:uFillTx/>
              <a:latin typeface="Arial" charset="0"/>
              <a:ea typeface="ＭＳ Ｐゴシック" charset="0"/>
              <a:cs typeface="Arial" charset="0"/>
            </a:endParaRPr>
          </a:p>
          <a:p>
            <a:pPr marL="342900" marR="0" lvl="0" indent="-342900" algn="l" defTabSz="914400" rtl="0" eaLnBrk="1" fontAlgn="auto" latinLnBrk="0" hangingPunct="1">
              <a:lnSpc>
                <a:spcPct val="100000"/>
              </a:lnSpc>
              <a:spcBef>
                <a:spcPts val="0"/>
              </a:spcBef>
              <a:spcAft>
                <a:spcPts val="0"/>
              </a:spcAft>
              <a:buClrTx/>
              <a:buSzTx/>
              <a:buFont typeface="Arial"/>
              <a:buChar char="•"/>
              <a:tabLst/>
              <a:defRPr/>
            </a:pPr>
            <a:endParaRPr kumimoji="0" lang="en-US" sz="2400" b="0" i="0" u="none" strike="noStrike" kern="1200" cap="none" spc="0" normalizeH="0" baseline="0" noProof="0" dirty="0">
              <a:ln>
                <a:noFill/>
              </a:ln>
              <a:solidFill>
                <a:srgbClr val="5E6A71"/>
              </a:solidFill>
              <a:effectLst/>
              <a:uLnTx/>
              <a:uFillTx/>
              <a:latin typeface="Arial" charset="0"/>
              <a:ea typeface="ＭＳ Ｐゴシック" charset="0"/>
              <a:cs typeface="Arial" charset="0"/>
            </a:endParaRPr>
          </a:p>
          <a:p>
            <a:pPr marL="342900" marR="0" lvl="0" indent="-342900" algn="l" defTabSz="914400" rtl="0" eaLnBrk="1" fontAlgn="auto" latinLnBrk="0" hangingPunct="1">
              <a:lnSpc>
                <a:spcPct val="100000"/>
              </a:lnSpc>
              <a:spcBef>
                <a:spcPts val="0"/>
              </a:spcBef>
              <a:spcAft>
                <a:spcPts val="0"/>
              </a:spcAft>
              <a:buClrTx/>
              <a:buSzTx/>
              <a:buFont typeface="Arial"/>
              <a:buChar char="•"/>
              <a:tabLst/>
              <a:defRPr/>
            </a:pPr>
            <a:endParaRPr kumimoji="0" lang="en-US" sz="2400" b="0" i="0" u="none" strike="noStrike" kern="1200" cap="none" spc="0" normalizeH="0" baseline="0" noProof="0" dirty="0">
              <a:ln>
                <a:noFill/>
              </a:ln>
              <a:solidFill>
                <a:srgbClr val="5E6A71"/>
              </a:solidFill>
              <a:effectLst/>
              <a:uLnTx/>
              <a:uFillTx/>
              <a:latin typeface="Arial" charset="0"/>
              <a:ea typeface="ＭＳ Ｐゴシック" charset="0"/>
              <a:cs typeface="Arial" charset="0"/>
            </a:endParaRPr>
          </a:p>
        </p:txBody>
      </p:sp>
      <p:sp>
        <p:nvSpPr>
          <p:cNvPr id="7" name="TextBox 11"/>
          <p:cNvSpPr txBox="1">
            <a:spLocks noChangeArrowheads="1"/>
          </p:cNvSpPr>
          <p:nvPr/>
        </p:nvSpPr>
        <p:spPr bwMode="auto">
          <a:xfrm>
            <a:off x="544534" y="2025908"/>
            <a:ext cx="8275617" cy="70480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auto" latinLnBrk="0" hangingPunct="0">
              <a:lnSpc>
                <a:spcPct val="100000"/>
              </a:lnSpc>
              <a:spcBef>
                <a:spcPts val="0"/>
              </a:spcBef>
              <a:spcAft>
                <a:spcPts val="0"/>
              </a:spcAft>
              <a:buClrTx/>
              <a:buSzTx/>
              <a:tabLst/>
              <a:defRPr/>
            </a:pPr>
            <a:r>
              <a:rPr kumimoji="0" lang="en-GB" sz="2400" b="0" i="0" u="none" strike="noStrike" kern="1200" cap="none" spc="0" normalizeH="0" baseline="0" noProof="0" dirty="0">
                <a:ln>
                  <a:noFill/>
                </a:ln>
                <a:solidFill>
                  <a:srgbClr val="5E6A71"/>
                </a:solidFill>
                <a:effectLst/>
                <a:uLnTx/>
                <a:uFillTx/>
                <a:latin typeface="Arial" charset="0"/>
                <a:ea typeface="ＭＳ Ｐゴシック" charset="0"/>
              </a:rPr>
              <a:t>Competition Calendars uploaded – 31</a:t>
            </a:r>
            <a:r>
              <a:rPr kumimoji="0" lang="en-GB" sz="2400" b="0" i="0" u="none" strike="noStrike" kern="1200" cap="none" spc="0" normalizeH="0" baseline="30000" noProof="0" dirty="0">
                <a:ln>
                  <a:noFill/>
                </a:ln>
                <a:solidFill>
                  <a:srgbClr val="5E6A71"/>
                </a:solidFill>
                <a:effectLst/>
                <a:uLnTx/>
                <a:uFillTx/>
                <a:latin typeface="Arial" charset="0"/>
                <a:ea typeface="ＭＳ Ｐゴシック" charset="0"/>
              </a:rPr>
              <a:t>st</a:t>
            </a:r>
            <a:r>
              <a:rPr kumimoji="0" lang="en-GB" sz="2400" b="0" i="0" u="none" strike="noStrike" kern="1200" cap="none" spc="0" normalizeH="0" baseline="0" noProof="0" dirty="0">
                <a:ln>
                  <a:noFill/>
                </a:ln>
                <a:solidFill>
                  <a:srgbClr val="5E6A71"/>
                </a:solidFill>
                <a:effectLst/>
                <a:uLnTx/>
                <a:uFillTx/>
                <a:latin typeface="Arial" charset="0"/>
                <a:ea typeface="ＭＳ Ｐゴシック" charset="0"/>
              </a:rPr>
              <a:t> July 2017</a:t>
            </a:r>
          </a:p>
          <a:p>
            <a:pPr marL="0" marR="0" lvl="0" indent="0" algn="l" defTabSz="914400" rtl="0" eaLnBrk="0" fontAlgn="auto" latinLnBrk="0" hangingPunct="0">
              <a:lnSpc>
                <a:spcPct val="100000"/>
              </a:lnSpc>
              <a:spcBef>
                <a:spcPts val="0"/>
              </a:spcBef>
              <a:spcAft>
                <a:spcPts val="0"/>
              </a:spcAft>
              <a:buClrTx/>
              <a:buSzTx/>
              <a:tabLst/>
              <a:defRPr/>
            </a:pPr>
            <a:endParaRPr kumimoji="0" lang="en-GB" sz="2400" b="0" i="0" u="none" strike="noStrike" kern="1200" cap="none" spc="0" normalizeH="0" baseline="0" noProof="0" dirty="0">
              <a:ln>
                <a:noFill/>
              </a:ln>
              <a:solidFill>
                <a:srgbClr val="5E6A71"/>
              </a:solidFill>
              <a:effectLst/>
              <a:uLnTx/>
              <a:uFillTx/>
              <a:latin typeface="Arial" charset="0"/>
              <a:ea typeface="ＭＳ Ｐゴシック" charset="0"/>
            </a:endParaRPr>
          </a:p>
          <a:p>
            <a:pPr marL="0" marR="0" lvl="0" indent="0" algn="l" defTabSz="914400" rtl="0" eaLnBrk="0" fontAlgn="auto" latinLnBrk="0" hangingPunct="0">
              <a:lnSpc>
                <a:spcPct val="100000"/>
              </a:lnSpc>
              <a:spcBef>
                <a:spcPts val="0"/>
              </a:spcBef>
              <a:spcAft>
                <a:spcPts val="0"/>
              </a:spcAft>
              <a:buClrTx/>
              <a:buSzTx/>
              <a:tabLst/>
              <a:defRPr/>
            </a:pPr>
            <a:r>
              <a:rPr kumimoji="0" lang="en-GB" sz="2400" b="1" i="0" u="none" strike="noStrike" kern="1200" cap="none" spc="0" normalizeH="0" baseline="0" noProof="0" dirty="0">
                <a:ln>
                  <a:noFill/>
                </a:ln>
                <a:solidFill>
                  <a:srgbClr val="5E6A71"/>
                </a:solidFill>
                <a:effectLst/>
                <a:uLnTx/>
                <a:uFillTx/>
                <a:latin typeface="Arial" charset="0"/>
                <a:ea typeface="ＭＳ Ｐゴシック" charset="0"/>
              </a:rPr>
              <a:t>22 Events</a:t>
            </a:r>
            <a:r>
              <a:rPr lang="en-GB" dirty="0">
                <a:solidFill>
                  <a:srgbClr val="5E6A71"/>
                </a:solidFill>
              </a:rPr>
              <a:t> – Level 2 Competitions</a:t>
            </a:r>
            <a:r>
              <a:rPr kumimoji="0" lang="en-GB" sz="2400" b="0" i="0" u="none" strike="noStrike" kern="1200" cap="none" spc="0" normalizeH="0" baseline="0" noProof="0" dirty="0">
                <a:ln>
                  <a:noFill/>
                </a:ln>
                <a:solidFill>
                  <a:srgbClr val="5E6A71"/>
                </a:solidFill>
                <a:effectLst/>
                <a:uLnTx/>
                <a:uFillTx/>
                <a:latin typeface="Arial" charset="0"/>
                <a:ea typeface="ＭＳ Ｐゴシック" charset="0"/>
              </a:rPr>
              <a:t> – </a:t>
            </a:r>
          </a:p>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srgbClr val="5E6A71"/>
              </a:solidFill>
              <a:effectLst/>
              <a:uLnTx/>
              <a:uFillTx/>
              <a:latin typeface="Arial" charset="0"/>
              <a:ea typeface="ＭＳ Ｐゴシック" charset="0"/>
            </a:endParaRP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5E6A71"/>
                </a:solidFill>
                <a:effectLst/>
                <a:uLnTx/>
                <a:uFillTx/>
                <a:latin typeface="Arial" charset="0"/>
                <a:ea typeface="ＭＳ Ｐゴシック" charset="0"/>
              </a:rPr>
              <a:t>10 Sports </a:t>
            </a:r>
            <a:r>
              <a:rPr kumimoji="0" lang="en-GB" sz="2400" b="0" i="0" u="none" strike="noStrike" kern="1200" cap="none" spc="0" normalizeH="0" baseline="0" noProof="0" dirty="0">
                <a:ln>
                  <a:noFill/>
                </a:ln>
                <a:solidFill>
                  <a:srgbClr val="5E6A71"/>
                </a:solidFill>
                <a:effectLst/>
                <a:uLnTx/>
                <a:uFillTx/>
                <a:latin typeface="Arial" charset="0"/>
                <a:ea typeface="ＭＳ Ｐゴシック" charset="0"/>
              </a:rPr>
              <a:t>providing a pathway/progression into County Final (Level 3) title </a:t>
            </a:r>
            <a:r>
              <a:rPr kumimoji="0" lang="en-GB" sz="2400" b="1" i="0" u="none" strike="noStrike" kern="1200" cap="none" spc="0" normalizeH="0" baseline="0" noProof="0" dirty="0">
                <a:ln>
                  <a:noFill/>
                </a:ln>
                <a:solidFill>
                  <a:srgbClr val="5E6A71"/>
                </a:solidFill>
                <a:effectLst/>
                <a:uLnTx/>
                <a:uFillTx/>
                <a:latin typeface="Arial" charset="0"/>
                <a:ea typeface="ＭＳ Ｐゴシック" charset="0"/>
              </a:rPr>
              <a:t>Pathway Events</a:t>
            </a:r>
          </a:p>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srgbClr val="5E6A71"/>
              </a:solidFill>
              <a:effectLst/>
              <a:uLnTx/>
              <a:uFillTx/>
              <a:latin typeface="Arial" charset="0"/>
              <a:ea typeface="ＭＳ Ｐゴシック" charset="0"/>
            </a:endParaRP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5E6A71"/>
                </a:solidFill>
                <a:effectLst/>
                <a:uLnTx/>
                <a:uFillTx/>
                <a:latin typeface="Arial" charset="0"/>
                <a:ea typeface="ＭＳ Ｐゴシック" charset="0"/>
              </a:rPr>
              <a:t>2 Development Events </a:t>
            </a:r>
            <a:r>
              <a:rPr kumimoji="0" lang="en-GB" sz="2400" b="0" i="0" u="none" strike="noStrike" kern="1200" cap="none" spc="0" normalizeH="0" baseline="0" noProof="0" dirty="0">
                <a:ln>
                  <a:noFill/>
                </a:ln>
                <a:solidFill>
                  <a:srgbClr val="5E6A71"/>
                </a:solidFill>
                <a:effectLst/>
                <a:uLnTx/>
                <a:uFillTx/>
                <a:latin typeface="Arial" charset="0"/>
                <a:ea typeface="ＭＳ Ｐゴシック" charset="0"/>
              </a:rPr>
              <a:t>(Level 2)</a:t>
            </a:r>
            <a:endParaRPr kumimoji="0" lang="en-GB" sz="2400" b="1" i="0" u="none" strike="noStrike" kern="1200" cap="none" spc="0" normalizeH="0" baseline="0" noProof="0" dirty="0">
              <a:ln>
                <a:noFill/>
              </a:ln>
              <a:solidFill>
                <a:srgbClr val="5E6A71"/>
              </a:solidFill>
              <a:effectLst/>
              <a:uLnTx/>
              <a:uFillTx/>
              <a:latin typeface="Arial" charset="0"/>
              <a:ea typeface="ＭＳ Ｐゴシック" charset="0"/>
            </a:endParaRPr>
          </a:p>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srgbClr val="5E6A71"/>
              </a:solidFill>
              <a:effectLst/>
              <a:uLnTx/>
              <a:uFillTx/>
              <a:latin typeface="Arial" charset="0"/>
              <a:ea typeface="ＭＳ Ｐゴシック" charset="0"/>
            </a:endParaRP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5E6A71"/>
                </a:solidFill>
                <a:effectLst/>
                <a:uLnTx/>
                <a:uFillTx/>
                <a:latin typeface="Arial" charset="0"/>
                <a:ea typeface="ＭＳ Ｐゴシック" charset="0"/>
              </a:rPr>
              <a:t>2 Festivals </a:t>
            </a:r>
            <a:r>
              <a:rPr kumimoji="0" lang="en-GB" sz="2400" b="0" i="0" u="none" strike="noStrike" kern="1200" cap="none" spc="0" normalizeH="0" baseline="0" noProof="0" dirty="0">
                <a:ln>
                  <a:noFill/>
                </a:ln>
                <a:solidFill>
                  <a:srgbClr val="5E6A71"/>
                </a:solidFill>
                <a:effectLst/>
                <a:uLnTx/>
                <a:uFillTx/>
                <a:latin typeface="Arial" charset="0"/>
                <a:ea typeface="ＭＳ Ｐゴシック" charset="0"/>
              </a:rPr>
              <a:t>(Level 2)</a:t>
            </a:r>
          </a:p>
          <a:p>
            <a:pPr marL="0" marR="0" lvl="0" indent="0" algn="l" defTabSz="914400" rtl="0" eaLnBrk="0" fontAlgn="auto" latinLnBrk="0" hangingPunct="0">
              <a:lnSpc>
                <a:spcPct val="100000"/>
              </a:lnSpc>
              <a:spcBef>
                <a:spcPts val="0"/>
              </a:spcBef>
              <a:spcAft>
                <a:spcPts val="0"/>
              </a:spcAft>
              <a:buClrTx/>
              <a:buSzTx/>
              <a:buFontTx/>
              <a:buNone/>
              <a:tabLst/>
              <a:defRPr/>
            </a:pPr>
            <a:endParaRPr lang="en-GB" dirty="0">
              <a:solidFill>
                <a:srgbClr val="5E6A71"/>
              </a:solidFill>
            </a:endParaRP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5E6A71"/>
                </a:solidFill>
                <a:effectLst/>
                <a:uLnTx/>
                <a:uFillTx/>
                <a:latin typeface="Arial" charset="0"/>
                <a:ea typeface="ＭＳ Ｐゴシック" charset="0"/>
              </a:rPr>
              <a:t>Quiz questions?</a:t>
            </a:r>
          </a:p>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5E6A71"/>
              </a:solidFill>
              <a:effectLst/>
              <a:uLnTx/>
              <a:uFillTx/>
              <a:latin typeface="Arial" charset="0"/>
              <a:ea typeface="ＭＳ Ｐゴシック" charset="0"/>
            </a:endParaRPr>
          </a:p>
          <a:p>
            <a:pPr marL="342900" marR="0" lvl="0" indent="-34290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5E6A71"/>
              </a:solidFill>
              <a:effectLst/>
              <a:uLnTx/>
              <a:uFillTx/>
              <a:latin typeface="Arial" charset="0"/>
              <a:ea typeface="ＭＳ Ｐゴシック" charset="0"/>
              <a:cs typeface="Arial" charset="0"/>
            </a:endParaRP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Arial" charset="0"/>
                <a:ea typeface="ＭＳ Ｐゴシック" charset="0"/>
              </a:rPr>
              <a:t> </a:t>
            </a:r>
          </a:p>
          <a:p>
            <a:pPr marL="342900" marR="0" lvl="0" indent="-34290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5E6A71"/>
              </a:solidFill>
              <a:effectLst/>
              <a:uLnTx/>
              <a:uFillTx/>
              <a:latin typeface="Arial" charset="0"/>
              <a:ea typeface="ＭＳ Ｐゴシック" charset="0"/>
              <a:cs typeface="Arial" charset="0"/>
            </a:endParaRPr>
          </a:p>
          <a:p>
            <a:pPr marL="342900" marR="0" lvl="0" indent="-342900" algn="l" defTabSz="914400" rtl="0" eaLnBrk="1" fontAlgn="auto" latinLnBrk="0" hangingPunct="1">
              <a:lnSpc>
                <a:spcPct val="100000"/>
              </a:lnSpc>
              <a:spcBef>
                <a:spcPts val="0"/>
              </a:spcBef>
              <a:spcAft>
                <a:spcPts val="0"/>
              </a:spcAft>
              <a:buClrTx/>
              <a:buSzTx/>
              <a:buFont typeface="Arial"/>
              <a:buChar char="•"/>
              <a:tabLst/>
              <a:defRPr/>
            </a:pPr>
            <a:endParaRPr kumimoji="0" lang="en-US" sz="2400" b="0" i="0" u="none" strike="noStrike" kern="1200" cap="none" spc="0" normalizeH="0" baseline="0" noProof="0" dirty="0">
              <a:ln>
                <a:noFill/>
              </a:ln>
              <a:solidFill>
                <a:srgbClr val="5E6A71"/>
              </a:solidFill>
              <a:effectLst/>
              <a:uLnTx/>
              <a:uFillTx/>
              <a:latin typeface="Arial" charset="0"/>
              <a:ea typeface="ＭＳ Ｐゴシック" charset="0"/>
              <a:cs typeface="Arial" charset="0"/>
            </a:endParaRPr>
          </a:p>
          <a:p>
            <a:pPr marL="342900" marR="0" lvl="0" indent="-342900" algn="l" defTabSz="914400" rtl="0" eaLnBrk="1" fontAlgn="auto" latinLnBrk="0" hangingPunct="1">
              <a:lnSpc>
                <a:spcPct val="100000"/>
              </a:lnSpc>
              <a:spcBef>
                <a:spcPts val="0"/>
              </a:spcBef>
              <a:spcAft>
                <a:spcPts val="0"/>
              </a:spcAft>
              <a:buClrTx/>
              <a:buSzTx/>
              <a:buFont typeface="Arial"/>
              <a:buChar char="•"/>
              <a:tabLst/>
              <a:defRPr/>
            </a:pPr>
            <a:endParaRPr kumimoji="0" lang="en-US" sz="2400" b="0" i="0" u="none" strike="noStrike" kern="1200" cap="none" spc="0" normalizeH="0" baseline="0" noProof="0" dirty="0">
              <a:ln>
                <a:noFill/>
              </a:ln>
              <a:solidFill>
                <a:srgbClr val="5E6A71"/>
              </a:solidFill>
              <a:effectLst/>
              <a:uLnTx/>
              <a:uFillTx/>
              <a:latin typeface="Arial" charset="0"/>
              <a:ea typeface="ＭＳ Ｐゴシック" charset="0"/>
              <a:cs typeface="Arial" charset="0"/>
            </a:endParaRPr>
          </a:p>
          <a:p>
            <a:pPr marL="342900" marR="0" lvl="0" indent="-342900" algn="l" defTabSz="914400" rtl="0" eaLnBrk="1" fontAlgn="auto" latinLnBrk="0" hangingPunct="1">
              <a:lnSpc>
                <a:spcPct val="100000"/>
              </a:lnSpc>
              <a:spcBef>
                <a:spcPts val="0"/>
              </a:spcBef>
              <a:spcAft>
                <a:spcPts val="0"/>
              </a:spcAft>
              <a:buClrTx/>
              <a:buSzTx/>
              <a:buFont typeface="Arial"/>
              <a:buChar char="•"/>
              <a:tabLst/>
              <a:defRPr/>
            </a:pPr>
            <a:endParaRPr kumimoji="0" lang="en-US" sz="2400" b="0" i="0" u="none" strike="noStrike" kern="1200" cap="none" spc="0" normalizeH="0" baseline="0" noProof="0" dirty="0">
              <a:ln>
                <a:noFill/>
              </a:ln>
              <a:solidFill>
                <a:srgbClr val="5E6A71"/>
              </a:solidFill>
              <a:effectLst/>
              <a:uLnTx/>
              <a:uFillTx/>
              <a:latin typeface="Arial" charset="0"/>
              <a:ea typeface="ＭＳ Ｐゴシック" charset="0"/>
              <a:cs typeface="Arial" charset="0"/>
            </a:endParaRPr>
          </a:p>
        </p:txBody>
      </p:sp>
    </p:spTree>
    <p:extLst>
      <p:ext uri="{BB962C8B-B14F-4D97-AF65-F5344CB8AC3E}">
        <p14:creationId xmlns:p14="http://schemas.microsoft.com/office/powerpoint/2010/main" val="24396516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hool-Games-2015-6 L1-3 template 16x9 no sponsor 001-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338" name="TextBox 11"/>
          <p:cNvSpPr txBox="1">
            <a:spLocks noChangeArrowheads="1"/>
          </p:cNvSpPr>
          <p:nvPr/>
        </p:nvSpPr>
        <p:spPr bwMode="auto">
          <a:xfrm>
            <a:off x="571500" y="457200"/>
            <a:ext cx="6496051" cy="261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prstClr val="black"/>
              </a:solidFill>
              <a:effectLst/>
              <a:uLnTx/>
              <a:uFillTx/>
              <a:latin typeface="Arial" charset="0"/>
              <a:ea typeface="ＭＳ Ｐゴシック" charset="0"/>
            </a:endParaRPr>
          </a:p>
        </p:txBody>
      </p:sp>
      <p:sp>
        <p:nvSpPr>
          <p:cNvPr id="5" name="Rectangle 4"/>
          <p:cNvSpPr/>
          <p:nvPr/>
        </p:nvSpPr>
        <p:spPr>
          <a:xfrm>
            <a:off x="8001000" y="5791200"/>
            <a:ext cx="819150" cy="8890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pic>
        <p:nvPicPr>
          <p:cNvPr id="6" name="Picture 5" descr="YST-logo-2016-rgb-lt-back-med.png"/>
          <p:cNvPicPr>
            <a:picLocks noChangeAspect="1"/>
          </p:cNvPicPr>
          <p:nvPr/>
        </p:nvPicPr>
        <p:blipFill>
          <a:blip r:embed="rId4" cstate="print"/>
          <a:stretch>
            <a:fillRect/>
          </a:stretch>
        </p:blipFill>
        <p:spPr>
          <a:xfrm>
            <a:off x="8034336" y="5979159"/>
            <a:ext cx="862014" cy="459741"/>
          </a:xfrm>
          <a:prstGeom prst="rect">
            <a:avLst/>
          </a:prstGeom>
        </p:spPr>
      </p:pic>
      <p:sp>
        <p:nvSpPr>
          <p:cNvPr id="9" name="TextBox 11"/>
          <p:cNvSpPr txBox="1">
            <a:spLocks noChangeArrowheads="1"/>
          </p:cNvSpPr>
          <p:nvPr/>
        </p:nvSpPr>
        <p:spPr bwMode="auto">
          <a:xfrm>
            <a:off x="544534" y="457201"/>
            <a:ext cx="8275617" cy="29546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200" b="1" i="0" u="none" strike="noStrike" kern="1200" cap="none" spc="0" normalizeH="0" baseline="0" noProof="0" dirty="0">
                <a:ln>
                  <a:noFill/>
                </a:ln>
                <a:solidFill>
                  <a:srgbClr val="E8308A"/>
                </a:solidFill>
                <a:effectLst/>
                <a:uLnTx/>
                <a:uFillTx/>
                <a:latin typeface="Arial" charset="0"/>
                <a:ea typeface="ＭＳ Ｐゴシック" charset="0"/>
                <a:cs typeface="Arial" charset="0"/>
              </a:rPr>
              <a:t>SG KPI - Clubs</a:t>
            </a:r>
            <a:endParaRPr kumimoji="0" lang="en-US" sz="2400" b="0" i="0" u="none" strike="noStrike" kern="1200" cap="none" spc="0" normalizeH="0" baseline="0" noProof="0" dirty="0">
              <a:ln>
                <a:noFill/>
              </a:ln>
              <a:solidFill>
                <a:srgbClr val="5E6A71"/>
              </a:solidFill>
              <a:effectLst/>
              <a:uLnTx/>
              <a:uFillTx/>
              <a:latin typeface="Arial" charset="0"/>
              <a:ea typeface="ＭＳ Ｐゴシック" charset="0"/>
              <a:cs typeface="Arial" charset="0"/>
            </a:endParaRPr>
          </a:p>
          <a:p>
            <a:pPr marL="342900" marR="0" lvl="0" indent="-34290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5E6A71"/>
              </a:solidFill>
              <a:effectLst/>
              <a:uLnTx/>
              <a:uFillTx/>
              <a:latin typeface="Arial" charset="0"/>
              <a:ea typeface="ＭＳ Ｐゴシック" charset="0"/>
              <a:cs typeface="Arial" charset="0"/>
            </a:endParaRPr>
          </a:p>
          <a:p>
            <a:pPr marL="342900" marR="0" lvl="0" indent="-34290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5E6A71"/>
              </a:solidFill>
              <a:effectLst/>
              <a:uLnTx/>
              <a:uFillTx/>
              <a:latin typeface="Arial" charset="0"/>
              <a:ea typeface="ＭＳ Ｐゴシック" charset="0"/>
              <a:cs typeface="Arial" charset="0"/>
            </a:endParaRPr>
          </a:p>
          <a:p>
            <a:pPr marL="342900" marR="0" lvl="0" indent="-34290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5E6A71"/>
              </a:solidFill>
              <a:effectLst/>
              <a:uLnTx/>
              <a:uFillTx/>
              <a:latin typeface="Arial" charset="0"/>
              <a:ea typeface="ＭＳ Ｐゴシック" charset="0"/>
              <a:cs typeface="Arial" charset="0"/>
            </a:endParaRPr>
          </a:p>
          <a:p>
            <a:pPr marL="342900" marR="0" lvl="0" indent="-34290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5E6A71"/>
              </a:solidFill>
              <a:effectLst/>
              <a:uLnTx/>
              <a:uFillTx/>
              <a:latin typeface="Arial" charset="0"/>
              <a:ea typeface="ＭＳ Ｐゴシック" charset="0"/>
              <a:cs typeface="Arial" charset="0"/>
            </a:endParaRPr>
          </a:p>
          <a:p>
            <a:pPr marL="342900" marR="0" lvl="0" indent="-342900" algn="l" defTabSz="914400" rtl="0" eaLnBrk="1" fontAlgn="auto" latinLnBrk="0" hangingPunct="1">
              <a:lnSpc>
                <a:spcPct val="100000"/>
              </a:lnSpc>
              <a:spcBef>
                <a:spcPts val="0"/>
              </a:spcBef>
              <a:spcAft>
                <a:spcPts val="0"/>
              </a:spcAft>
              <a:buClrTx/>
              <a:buSzTx/>
              <a:buFont typeface="Arial"/>
              <a:buChar char="•"/>
              <a:tabLst/>
              <a:defRPr/>
            </a:pPr>
            <a:endParaRPr kumimoji="0" lang="en-US" sz="2400" b="0" i="0" u="none" strike="noStrike" kern="1200" cap="none" spc="0" normalizeH="0" baseline="0" noProof="0" dirty="0">
              <a:ln>
                <a:noFill/>
              </a:ln>
              <a:solidFill>
                <a:srgbClr val="5E6A71"/>
              </a:solidFill>
              <a:effectLst/>
              <a:uLnTx/>
              <a:uFillTx/>
              <a:latin typeface="Arial" charset="0"/>
              <a:ea typeface="ＭＳ Ｐゴシック" charset="0"/>
              <a:cs typeface="Arial" charset="0"/>
            </a:endParaRPr>
          </a:p>
          <a:p>
            <a:pPr marL="342900" marR="0" lvl="0" indent="-342900" algn="l" defTabSz="914400" rtl="0" eaLnBrk="1" fontAlgn="auto" latinLnBrk="0" hangingPunct="1">
              <a:lnSpc>
                <a:spcPct val="100000"/>
              </a:lnSpc>
              <a:spcBef>
                <a:spcPts val="0"/>
              </a:spcBef>
              <a:spcAft>
                <a:spcPts val="0"/>
              </a:spcAft>
              <a:buClrTx/>
              <a:buSzTx/>
              <a:buFont typeface="Arial"/>
              <a:buChar char="•"/>
              <a:tabLst/>
              <a:defRPr/>
            </a:pPr>
            <a:endParaRPr kumimoji="0" lang="en-US" sz="2400" b="0" i="0" u="none" strike="noStrike" kern="1200" cap="none" spc="0" normalizeH="0" baseline="0" noProof="0" dirty="0">
              <a:ln>
                <a:noFill/>
              </a:ln>
              <a:solidFill>
                <a:srgbClr val="5E6A71"/>
              </a:solidFill>
              <a:effectLst/>
              <a:uLnTx/>
              <a:uFillTx/>
              <a:latin typeface="Arial" charset="0"/>
              <a:ea typeface="ＭＳ Ｐゴシック" charset="0"/>
              <a:cs typeface="Arial" charset="0"/>
            </a:endParaRPr>
          </a:p>
        </p:txBody>
      </p:sp>
      <p:sp>
        <p:nvSpPr>
          <p:cNvPr id="7" name="TextBox 11"/>
          <p:cNvSpPr txBox="1">
            <a:spLocks noChangeArrowheads="1"/>
          </p:cNvSpPr>
          <p:nvPr/>
        </p:nvSpPr>
        <p:spPr bwMode="auto">
          <a:xfrm>
            <a:off x="544534" y="1482328"/>
            <a:ext cx="8275617" cy="70480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lumMod val="65000"/>
                  <a:lumOff val="35000"/>
                </a:prstClr>
              </a:solidFill>
              <a:effectLst/>
              <a:uLnTx/>
              <a:uFillTx/>
              <a:latin typeface="Arial" charset="0"/>
              <a:ea typeface="ＭＳ Ｐゴシック" charset="0"/>
            </a:endParaRPr>
          </a:p>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lumMod val="65000"/>
                  <a:lumOff val="35000"/>
                </a:prstClr>
              </a:solidFill>
              <a:effectLst/>
              <a:uLnTx/>
              <a:uFillTx/>
              <a:latin typeface="Arial" charset="0"/>
              <a:ea typeface="ＭＳ Ｐゴシック" charset="0"/>
            </a:endParaRP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lumMod val="65000"/>
                    <a:lumOff val="35000"/>
                  </a:prstClr>
                </a:solidFill>
                <a:effectLst/>
                <a:uLnTx/>
                <a:uFillTx/>
                <a:latin typeface="Arial" charset="0"/>
                <a:ea typeface="ＭＳ Ｐゴシック" charset="0"/>
              </a:rPr>
              <a:t>Every SGO to have 80% of target clubs sustained for a </a:t>
            </a: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lumMod val="65000"/>
                    <a:lumOff val="35000"/>
                  </a:prstClr>
                </a:solidFill>
                <a:effectLst/>
                <a:uLnTx/>
                <a:uFillTx/>
                <a:latin typeface="Arial" charset="0"/>
                <a:ea typeface="ＭＳ Ｐゴシック" charset="0"/>
              </a:rPr>
              <a:t>minimum of 12 weeks in clubs with a Change 4 Life</a:t>
            </a: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lumMod val="65000"/>
                    <a:lumOff val="35000"/>
                  </a:prstClr>
                </a:solidFill>
                <a:effectLst/>
                <a:uLnTx/>
                <a:uFillTx/>
                <a:latin typeface="Arial" charset="0"/>
                <a:ea typeface="ＭＳ Ｐゴシック" charset="0"/>
              </a:rPr>
              <a:t>ethos and principles.</a:t>
            </a:r>
            <a:r>
              <a:rPr kumimoji="0" lang="en-GB" sz="2400" b="0" i="0" u="none" strike="noStrike" kern="1200" cap="none" spc="0" normalizeH="0" baseline="0" noProof="0" dirty="0">
                <a:ln>
                  <a:noFill/>
                </a:ln>
                <a:solidFill>
                  <a:srgbClr val="5E6A71"/>
                </a:solidFill>
                <a:effectLst/>
                <a:uLnTx/>
                <a:uFillTx/>
                <a:latin typeface="Arial" charset="0"/>
                <a:ea typeface="ＭＳ Ｐゴシック" charset="0"/>
              </a:rPr>
              <a:t> </a:t>
            </a:r>
          </a:p>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srgbClr val="5E6A71"/>
              </a:solidFill>
              <a:effectLst/>
              <a:uLnTx/>
              <a:uFillTx/>
              <a:latin typeface="Arial" charset="0"/>
              <a:ea typeface="ＭＳ Ｐゴシック" charset="0"/>
            </a:endParaRP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5E6A71"/>
                </a:solidFill>
                <a:effectLst/>
                <a:uLnTx/>
                <a:uFillTx/>
                <a:latin typeface="Arial" charset="0"/>
                <a:ea typeface="ＭＳ Ｐゴシック" charset="0"/>
              </a:rPr>
              <a:t>Each SGO identify and engage a minimum of </a:t>
            </a: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5E6A71"/>
                </a:solidFill>
                <a:effectLst/>
                <a:uLnTx/>
                <a:uFillTx/>
                <a:latin typeface="Arial" charset="0"/>
                <a:ea typeface="ＭＳ Ｐゴシック" charset="0"/>
              </a:rPr>
              <a:t>8 community exit routes (Sports Club, leisure provider, youth club, outdoor activity provider)</a:t>
            </a:r>
          </a:p>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lumMod val="65000"/>
                  <a:lumOff val="35000"/>
                </a:prstClr>
              </a:solidFill>
              <a:effectLst/>
              <a:uLnTx/>
              <a:uFillTx/>
              <a:latin typeface="Arial" charset="0"/>
              <a:ea typeface="ＭＳ Ｐゴシック" charset="0"/>
            </a:endParaRPr>
          </a:p>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lumMod val="65000"/>
                  <a:lumOff val="35000"/>
                </a:prstClr>
              </a:solidFill>
              <a:effectLst/>
              <a:uLnTx/>
              <a:uFillTx/>
              <a:latin typeface="Arial" charset="0"/>
              <a:ea typeface="ＭＳ Ｐゴシック" charset="0"/>
            </a:endParaRPr>
          </a:p>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lumMod val="65000"/>
                  <a:lumOff val="35000"/>
                </a:prstClr>
              </a:solidFill>
              <a:effectLst/>
              <a:uLnTx/>
              <a:uFillTx/>
              <a:latin typeface="Arial" charset="0"/>
              <a:ea typeface="ＭＳ Ｐゴシック" charset="0"/>
            </a:endParaRPr>
          </a:p>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5E6A71"/>
              </a:solidFill>
              <a:effectLst/>
              <a:uLnTx/>
              <a:uFillTx/>
              <a:latin typeface="Arial" charset="0"/>
              <a:ea typeface="ＭＳ Ｐゴシック" charset="0"/>
            </a:endParaRPr>
          </a:p>
          <a:p>
            <a:pPr marL="342900" marR="0" lvl="0" indent="-34290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5E6A71"/>
              </a:solidFill>
              <a:effectLst/>
              <a:uLnTx/>
              <a:uFillTx/>
              <a:latin typeface="Arial" charset="0"/>
              <a:ea typeface="ＭＳ Ｐゴシック" charset="0"/>
              <a:cs typeface="Arial" charset="0"/>
            </a:endParaRP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Arial" charset="0"/>
                <a:ea typeface="ＭＳ Ｐゴシック" charset="0"/>
              </a:rPr>
              <a:t> </a:t>
            </a:r>
          </a:p>
          <a:p>
            <a:pPr marL="342900" marR="0" lvl="0" indent="-34290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5E6A71"/>
              </a:solidFill>
              <a:effectLst/>
              <a:uLnTx/>
              <a:uFillTx/>
              <a:latin typeface="Arial" charset="0"/>
              <a:ea typeface="ＭＳ Ｐゴシック" charset="0"/>
              <a:cs typeface="Arial" charset="0"/>
            </a:endParaRPr>
          </a:p>
          <a:p>
            <a:pPr marL="342900" marR="0" lvl="0" indent="-342900" algn="l" defTabSz="914400" rtl="0" eaLnBrk="1" fontAlgn="auto" latinLnBrk="0" hangingPunct="1">
              <a:lnSpc>
                <a:spcPct val="100000"/>
              </a:lnSpc>
              <a:spcBef>
                <a:spcPts val="0"/>
              </a:spcBef>
              <a:spcAft>
                <a:spcPts val="0"/>
              </a:spcAft>
              <a:buClrTx/>
              <a:buSzTx/>
              <a:buFont typeface="Arial"/>
              <a:buChar char="•"/>
              <a:tabLst/>
              <a:defRPr/>
            </a:pPr>
            <a:endParaRPr kumimoji="0" lang="en-US" sz="2400" b="0" i="0" u="none" strike="noStrike" kern="1200" cap="none" spc="0" normalizeH="0" baseline="0" noProof="0" dirty="0">
              <a:ln>
                <a:noFill/>
              </a:ln>
              <a:solidFill>
                <a:srgbClr val="5E6A71"/>
              </a:solidFill>
              <a:effectLst/>
              <a:uLnTx/>
              <a:uFillTx/>
              <a:latin typeface="Arial" charset="0"/>
              <a:ea typeface="ＭＳ Ｐゴシック" charset="0"/>
              <a:cs typeface="Arial" charset="0"/>
            </a:endParaRPr>
          </a:p>
          <a:p>
            <a:pPr marL="342900" marR="0" lvl="0" indent="-342900" algn="l" defTabSz="914400" rtl="0" eaLnBrk="1" fontAlgn="auto" latinLnBrk="0" hangingPunct="1">
              <a:lnSpc>
                <a:spcPct val="100000"/>
              </a:lnSpc>
              <a:spcBef>
                <a:spcPts val="0"/>
              </a:spcBef>
              <a:spcAft>
                <a:spcPts val="0"/>
              </a:spcAft>
              <a:buClrTx/>
              <a:buSzTx/>
              <a:buFont typeface="Arial"/>
              <a:buChar char="•"/>
              <a:tabLst/>
              <a:defRPr/>
            </a:pPr>
            <a:endParaRPr kumimoji="0" lang="en-US" sz="2400" b="0" i="0" u="none" strike="noStrike" kern="1200" cap="none" spc="0" normalizeH="0" baseline="0" noProof="0" dirty="0">
              <a:ln>
                <a:noFill/>
              </a:ln>
              <a:solidFill>
                <a:srgbClr val="5E6A71"/>
              </a:solidFill>
              <a:effectLst/>
              <a:uLnTx/>
              <a:uFillTx/>
              <a:latin typeface="Arial" charset="0"/>
              <a:ea typeface="ＭＳ Ｐゴシック" charset="0"/>
              <a:cs typeface="Arial" charset="0"/>
            </a:endParaRPr>
          </a:p>
          <a:p>
            <a:pPr marL="342900" marR="0" lvl="0" indent="-342900" algn="l" defTabSz="914400" rtl="0" eaLnBrk="1" fontAlgn="auto" latinLnBrk="0" hangingPunct="1">
              <a:lnSpc>
                <a:spcPct val="100000"/>
              </a:lnSpc>
              <a:spcBef>
                <a:spcPts val="0"/>
              </a:spcBef>
              <a:spcAft>
                <a:spcPts val="0"/>
              </a:spcAft>
              <a:buClrTx/>
              <a:buSzTx/>
              <a:buFont typeface="Arial"/>
              <a:buChar char="•"/>
              <a:tabLst/>
              <a:defRPr/>
            </a:pPr>
            <a:endParaRPr kumimoji="0" lang="en-US" sz="2400" b="0" i="0" u="none" strike="noStrike" kern="1200" cap="none" spc="0" normalizeH="0" baseline="0" noProof="0" dirty="0">
              <a:ln>
                <a:noFill/>
              </a:ln>
              <a:solidFill>
                <a:srgbClr val="5E6A71"/>
              </a:solidFill>
              <a:effectLst/>
              <a:uLnTx/>
              <a:uFillTx/>
              <a:latin typeface="Arial" charset="0"/>
              <a:ea typeface="ＭＳ Ｐゴシック" charset="0"/>
              <a:cs typeface="Arial" charset="0"/>
            </a:endParaRPr>
          </a:p>
        </p:txBody>
      </p:sp>
    </p:spTree>
    <p:extLst>
      <p:ext uri="{BB962C8B-B14F-4D97-AF65-F5344CB8AC3E}">
        <p14:creationId xmlns:p14="http://schemas.microsoft.com/office/powerpoint/2010/main" val="3636617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hool-Games-2015-6 L1-3 template 16x9 no sponsor 001-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338" name="TextBox 11"/>
          <p:cNvSpPr txBox="1">
            <a:spLocks noChangeArrowheads="1"/>
          </p:cNvSpPr>
          <p:nvPr/>
        </p:nvSpPr>
        <p:spPr bwMode="auto">
          <a:xfrm>
            <a:off x="571500" y="457200"/>
            <a:ext cx="6496051" cy="261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prstClr val="black"/>
              </a:solidFill>
              <a:effectLst/>
              <a:uLnTx/>
              <a:uFillTx/>
              <a:latin typeface="Arial" charset="0"/>
              <a:ea typeface="ＭＳ Ｐゴシック" charset="0"/>
            </a:endParaRPr>
          </a:p>
        </p:txBody>
      </p:sp>
      <p:sp>
        <p:nvSpPr>
          <p:cNvPr id="5" name="Rectangle 4"/>
          <p:cNvSpPr/>
          <p:nvPr/>
        </p:nvSpPr>
        <p:spPr>
          <a:xfrm>
            <a:off x="8001000" y="5791200"/>
            <a:ext cx="819150" cy="8890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pic>
        <p:nvPicPr>
          <p:cNvPr id="6" name="Picture 5" descr="YST-logo-2016-rgb-lt-back-med.png"/>
          <p:cNvPicPr>
            <a:picLocks noChangeAspect="1"/>
          </p:cNvPicPr>
          <p:nvPr/>
        </p:nvPicPr>
        <p:blipFill>
          <a:blip r:embed="rId4" cstate="print"/>
          <a:stretch>
            <a:fillRect/>
          </a:stretch>
        </p:blipFill>
        <p:spPr>
          <a:xfrm>
            <a:off x="8034336" y="5979159"/>
            <a:ext cx="862014" cy="459741"/>
          </a:xfrm>
          <a:prstGeom prst="rect">
            <a:avLst/>
          </a:prstGeom>
        </p:spPr>
      </p:pic>
      <p:sp>
        <p:nvSpPr>
          <p:cNvPr id="9" name="TextBox 11"/>
          <p:cNvSpPr txBox="1">
            <a:spLocks noChangeArrowheads="1"/>
          </p:cNvSpPr>
          <p:nvPr/>
        </p:nvSpPr>
        <p:spPr bwMode="auto">
          <a:xfrm>
            <a:off x="544534" y="457201"/>
            <a:ext cx="8275617" cy="7386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200" b="1" i="0" u="none" strike="noStrike" kern="1200" cap="none" spc="0" normalizeH="0" baseline="0" noProof="0" dirty="0">
                <a:ln>
                  <a:noFill/>
                </a:ln>
                <a:solidFill>
                  <a:srgbClr val="E8308A"/>
                </a:solidFill>
                <a:effectLst/>
                <a:uLnTx/>
                <a:uFillTx/>
                <a:latin typeface="Arial" charset="0"/>
                <a:ea typeface="ＭＳ Ｐゴシック" charset="0"/>
                <a:cs typeface="Arial" charset="0"/>
              </a:rPr>
              <a:t>Workforce</a:t>
            </a:r>
            <a:endParaRPr kumimoji="0" lang="en-GB" sz="2400" b="0" i="0" u="none" strike="noStrike" kern="1200" cap="none" spc="0" normalizeH="0" baseline="0" noProof="0" dirty="0">
              <a:ln>
                <a:noFill/>
              </a:ln>
              <a:solidFill>
                <a:srgbClr val="5E6A71"/>
              </a:solidFill>
              <a:effectLst/>
              <a:uLnTx/>
              <a:uFillTx/>
              <a:latin typeface="Arial" charset="0"/>
              <a:ea typeface="ＭＳ Ｐゴシック" charset="0"/>
            </a:endParaRPr>
          </a:p>
          <a:p>
            <a:pPr marL="0" marR="0" lvl="0" indent="0" algn="l" defTabSz="914400" rtl="0" eaLnBrk="0" fontAlgn="auto" latinLnBrk="0" hangingPunct="0">
              <a:lnSpc>
                <a:spcPct val="100000"/>
              </a:lnSpc>
              <a:spcBef>
                <a:spcPts val="0"/>
              </a:spcBef>
              <a:spcAft>
                <a:spcPts val="0"/>
              </a:spcAft>
              <a:buClrTx/>
              <a:buSzTx/>
              <a:buFont typeface="Arial" pitchFamily="34" charset="0"/>
              <a:buChar char="•"/>
              <a:tabLst/>
              <a:defRPr/>
            </a:pPr>
            <a:endParaRPr lang="en-GB" dirty="0">
              <a:solidFill>
                <a:srgbClr val="5E6A71"/>
              </a:solidFill>
            </a:endParaRPr>
          </a:p>
          <a:p>
            <a:pPr marL="0" marR="0" lvl="0" indent="0" algn="l" defTabSz="914400" rtl="0" eaLnBrk="0" fontAlgn="auto" latinLnBrk="0" hangingPunct="0">
              <a:lnSpc>
                <a:spcPct val="100000"/>
              </a:lnSpc>
              <a:spcBef>
                <a:spcPts val="0"/>
              </a:spcBef>
              <a:spcAft>
                <a:spcPts val="0"/>
              </a:spcAft>
              <a:buClrTx/>
              <a:buSzTx/>
              <a:buFont typeface="Arial" pitchFamily="34" charset="0"/>
              <a:buChar char="•"/>
              <a:tabLst/>
              <a:defRPr/>
            </a:pPr>
            <a:r>
              <a:rPr kumimoji="0" lang="en-GB" sz="2400" b="0" i="0" u="none" strike="noStrike" kern="1200" cap="none" spc="0" normalizeH="0" baseline="0" noProof="0" dirty="0">
                <a:ln>
                  <a:noFill/>
                </a:ln>
                <a:solidFill>
                  <a:srgbClr val="5E6A71"/>
                </a:solidFill>
                <a:effectLst/>
                <a:uLnTx/>
                <a:uFillTx/>
                <a:latin typeface="Arial" charset="0"/>
                <a:ea typeface="ＭＳ Ｐゴシック" charset="0"/>
              </a:rPr>
              <a:t>Minimum of 45 young people supported and </a:t>
            </a: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5E6A71"/>
                </a:solidFill>
                <a:effectLst/>
                <a:uLnTx/>
                <a:uFillTx/>
                <a:latin typeface="Arial" charset="0"/>
                <a:ea typeface="ＭＳ Ｐゴシック" charset="0"/>
              </a:rPr>
              <a:t>   receiving ongoing training through a Leadership Academy</a:t>
            </a:r>
          </a:p>
          <a:p>
            <a:pPr marL="342900" marR="0" lvl="0" indent="-342900" algn="l" defTabSz="914400" rtl="0" eaLnBrk="0" fontAlgn="auto" latinLnBrk="0" hangingPunct="0">
              <a:lnSpc>
                <a:spcPct val="100000"/>
              </a:lnSpc>
              <a:spcBef>
                <a:spcPts val="0"/>
              </a:spcBef>
              <a:spcAft>
                <a:spcPts val="0"/>
              </a:spcAft>
              <a:buClrTx/>
              <a:buSzTx/>
              <a:buFontTx/>
              <a:buChar char="-"/>
              <a:tabLst/>
              <a:defRPr/>
            </a:pPr>
            <a:r>
              <a:rPr lang="en-GB" dirty="0">
                <a:solidFill>
                  <a:srgbClr val="5E6A71"/>
                </a:solidFill>
              </a:rPr>
              <a:t>Ernest Bevin – Cricket - Leaders Course</a:t>
            </a:r>
          </a:p>
          <a:p>
            <a:pPr marL="342900" marR="0" lvl="0" indent="-342900" algn="l" defTabSz="914400" rtl="0" eaLnBrk="0" fontAlgn="auto" latinLnBrk="0" hangingPunct="0">
              <a:lnSpc>
                <a:spcPct val="100000"/>
              </a:lnSpc>
              <a:spcBef>
                <a:spcPts val="0"/>
              </a:spcBef>
              <a:spcAft>
                <a:spcPts val="0"/>
              </a:spcAft>
              <a:buClrTx/>
              <a:buSzTx/>
              <a:buFontTx/>
              <a:buChar char="-"/>
              <a:tabLst/>
              <a:defRPr/>
            </a:pPr>
            <a:r>
              <a:rPr kumimoji="0" lang="en-GB" sz="2400" b="0" i="0" u="none" strike="noStrike" kern="1200" cap="none" spc="0" normalizeH="0" baseline="0" noProof="0" dirty="0">
                <a:ln>
                  <a:noFill/>
                </a:ln>
                <a:solidFill>
                  <a:srgbClr val="5E6A71"/>
                </a:solidFill>
                <a:effectLst/>
                <a:uLnTx/>
                <a:uFillTx/>
                <a:latin typeface="Arial" charset="0"/>
                <a:ea typeface="ＭＳ Ｐゴシック" charset="0"/>
              </a:rPr>
              <a:t>Southfields / Burntwood – </a:t>
            </a:r>
            <a:r>
              <a:rPr kumimoji="0" lang="en-GB" sz="2400" b="0" i="0" u="none" strike="noStrike" kern="1200" cap="none" spc="0" normalizeH="0" baseline="0" noProof="0" dirty="0" err="1">
                <a:ln>
                  <a:noFill/>
                </a:ln>
                <a:solidFill>
                  <a:srgbClr val="5E6A71"/>
                </a:solidFill>
                <a:effectLst/>
                <a:uLnTx/>
                <a:uFillTx/>
                <a:latin typeface="Arial" charset="0"/>
                <a:ea typeface="ＭＳ Ｐゴシック" charset="0"/>
              </a:rPr>
              <a:t>GameForce</a:t>
            </a:r>
            <a:r>
              <a:rPr kumimoji="0" lang="en-GB" sz="2400" b="0" i="0" u="none" strike="noStrike" kern="1200" cap="none" spc="0" normalizeH="0" baseline="0" noProof="0" dirty="0">
                <a:ln>
                  <a:noFill/>
                </a:ln>
                <a:solidFill>
                  <a:srgbClr val="5E6A71"/>
                </a:solidFill>
                <a:effectLst/>
                <a:uLnTx/>
                <a:uFillTx/>
                <a:latin typeface="Arial" charset="0"/>
                <a:ea typeface="ＭＳ Ｐゴシック" charset="0"/>
              </a:rPr>
              <a:t> Organisers Award</a:t>
            </a:r>
          </a:p>
          <a:p>
            <a:pPr marL="342900" marR="0" lvl="0" indent="-342900" algn="l" defTabSz="914400" rtl="0" eaLnBrk="0" fontAlgn="auto" latinLnBrk="0" hangingPunct="0">
              <a:lnSpc>
                <a:spcPct val="100000"/>
              </a:lnSpc>
              <a:spcBef>
                <a:spcPts val="0"/>
              </a:spcBef>
              <a:spcAft>
                <a:spcPts val="0"/>
              </a:spcAft>
              <a:buClrTx/>
              <a:buSzTx/>
              <a:buFontTx/>
              <a:buChar char="-"/>
              <a:tabLst/>
              <a:defRPr/>
            </a:pPr>
            <a:r>
              <a:rPr lang="en-GB" dirty="0" err="1">
                <a:solidFill>
                  <a:srgbClr val="5E6A71"/>
                </a:solidFill>
              </a:rPr>
              <a:t>Graveney</a:t>
            </a:r>
            <a:r>
              <a:rPr lang="en-GB" dirty="0">
                <a:solidFill>
                  <a:srgbClr val="5E6A71"/>
                </a:solidFill>
              </a:rPr>
              <a:t> – Tennis Leaders Course</a:t>
            </a:r>
          </a:p>
          <a:p>
            <a:pPr marL="342900" marR="0" lvl="0" indent="-342900" algn="l" defTabSz="914400" rtl="0" eaLnBrk="0" fontAlgn="auto" latinLnBrk="0" hangingPunct="0">
              <a:lnSpc>
                <a:spcPct val="100000"/>
              </a:lnSpc>
              <a:spcBef>
                <a:spcPts val="0"/>
              </a:spcBef>
              <a:spcAft>
                <a:spcPts val="0"/>
              </a:spcAft>
              <a:buClrTx/>
              <a:buSzTx/>
              <a:buFontTx/>
              <a:buChar char="-"/>
              <a:tabLst/>
              <a:defRPr/>
            </a:pPr>
            <a:r>
              <a:rPr kumimoji="0" lang="en-GB" sz="2400" b="0" i="0" u="none" strike="noStrike" kern="1200" cap="none" spc="0" normalizeH="0" baseline="0" noProof="0" dirty="0">
                <a:ln>
                  <a:noFill/>
                </a:ln>
                <a:solidFill>
                  <a:srgbClr val="5E6A71"/>
                </a:solidFill>
                <a:effectLst/>
                <a:uLnTx/>
                <a:uFillTx/>
                <a:latin typeface="Arial" charset="0"/>
                <a:ea typeface="ＭＳ Ｐゴシック" charset="0"/>
              </a:rPr>
              <a:t>Southfields – Basketball Officials Course</a:t>
            </a:r>
          </a:p>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srgbClr val="5E6A71"/>
              </a:solidFill>
              <a:effectLst/>
              <a:uLnTx/>
              <a:uFillTx/>
              <a:latin typeface="Arial" charset="0"/>
              <a:ea typeface="ＭＳ Ｐゴシック" charset="0"/>
            </a:endParaRPr>
          </a:p>
          <a:p>
            <a:pPr marL="0" marR="0" lvl="0" indent="0" algn="l" defTabSz="914400" rtl="0" eaLnBrk="0" fontAlgn="auto" latinLnBrk="0" hangingPunct="0">
              <a:lnSpc>
                <a:spcPct val="100000"/>
              </a:lnSpc>
              <a:spcBef>
                <a:spcPts val="0"/>
              </a:spcBef>
              <a:spcAft>
                <a:spcPts val="0"/>
              </a:spcAft>
              <a:buClrTx/>
              <a:buSzTx/>
              <a:buFont typeface="Arial" pitchFamily="34" charset="0"/>
              <a:buChar char="•"/>
              <a:tabLst/>
              <a:defRPr/>
            </a:pPr>
            <a:r>
              <a:rPr kumimoji="0" lang="en-GB" sz="2400" b="0" i="0" u="none" strike="noStrike" kern="1200" cap="none" spc="0" normalizeH="0" baseline="0" noProof="0" dirty="0">
                <a:ln>
                  <a:noFill/>
                </a:ln>
                <a:solidFill>
                  <a:srgbClr val="5E6A71"/>
                </a:solidFill>
                <a:effectLst/>
                <a:uLnTx/>
                <a:uFillTx/>
                <a:latin typeface="Arial" charset="0"/>
                <a:ea typeface="ＭＳ Ｐゴシック" charset="0"/>
              </a:rPr>
              <a:t> Minimum 60% of Level 2 workforce is made up of young people (U18) . In addition to the above:</a:t>
            </a:r>
          </a:p>
          <a:p>
            <a:pPr marL="0" marR="0" lvl="0" indent="0" algn="l" defTabSz="914400" rtl="0" eaLnBrk="0" fontAlgn="auto" latinLnBrk="0" hangingPunct="0">
              <a:lnSpc>
                <a:spcPct val="100000"/>
              </a:lnSpc>
              <a:spcBef>
                <a:spcPts val="0"/>
              </a:spcBef>
              <a:spcAft>
                <a:spcPts val="0"/>
              </a:spcAft>
              <a:buClrTx/>
              <a:buSzTx/>
              <a:tabLst/>
              <a:defRPr/>
            </a:pPr>
            <a:endParaRPr kumimoji="0" lang="en-GB" sz="2400" b="0" i="0" u="none" strike="noStrike" kern="1200" cap="none" spc="0" normalizeH="0" baseline="0" noProof="0" dirty="0">
              <a:ln>
                <a:noFill/>
              </a:ln>
              <a:solidFill>
                <a:srgbClr val="5E6A71"/>
              </a:solidFill>
              <a:effectLst/>
              <a:uLnTx/>
              <a:uFillTx/>
              <a:latin typeface="Arial" charset="0"/>
              <a:ea typeface="ＭＳ Ｐゴシック" charset="0"/>
            </a:endParaRPr>
          </a:p>
          <a:p>
            <a:pPr marL="0" marR="0" lvl="0" indent="0" algn="l" defTabSz="914400" rtl="0" eaLnBrk="0" fontAlgn="auto" latinLnBrk="0" hangingPunct="0">
              <a:lnSpc>
                <a:spcPct val="100000"/>
              </a:lnSpc>
              <a:spcBef>
                <a:spcPts val="0"/>
              </a:spcBef>
              <a:spcAft>
                <a:spcPts val="0"/>
              </a:spcAft>
              <a:buClrTx/>
              <a:buSzTx/>
              <a:buFont typeface="Arial" pitchFamily="34" charset="0"/>
              <a:buChar char="•"/>
              <a:tabLst/>
              <a:defRPr/>
            </a:pPr>
            <a:r>
              <a:rPr lang="en-GB" dirty="0">
                <a:solidFill>
                  <a:srgbClr val="5E6A71"/>
                </a:solidFill>
              </a:rPr>
              <a:t>Putney High – KS Gymnastics</a:t>
            </a:r>
          </a:p>
          <a:p>
            <a:pPr marL="0" marR="0" lvl="0" indent="0" algn="l" defTabSz="914400" rtl="0" eaLnBrk="0" fontAlgn="auto" latinLnBrk="0" hangingPunct="0">
              <a:lnSpc>
                <a:spcPct val="100000"/>
              </a:lnSpc>
              <a:spcBef>
                <a:spcPts val="0"/>
              </a:spcBef>
              <a:spcAft>
                <a:spcPts val="0"/>
              </a:spcAft>
              <a:buClrTx/>
              <a:buSzTx/>
              <a:buFont typeface="Arial" pitchFamily="34" charset="0"/>
              <a:buChar char="•"/>
              <a:tabLst/>
              <a:defRPr/>
            </a:pPr>
            <a:r>
              <a:rPr kumimoji="0" lang="en-GB" sz="2400" b="0" i="0" u="none" strike="noStrike" kern="1200" cap="none" spc="0" normalizeH="0" baseline="0" noProof="0" dirty="0">
                <a:ln>
                  <a:noFill/>
                </a:ln>
                <a:solidFill>
                  <a:srgbClr val="5E6A71"/>
                </a:solidFill>
                <a:effectLst/>
                <a:uLnTx/>
                <a:uFillTx/>
                <a:latin typeface="Arial" charset="0"/>
                <a:ea typeface="ＭＳ Ｐゴシック" charset="0"/>
              </a:rPr>
              <a:t>Ernest Bevin/Burntwood – </a:t>
            </a:r>
            <a:r>
              <a:rPr kumimoji="0" lang="en-GB" sz="2400" b="0" i="0" u="none" strike="noStrike" kern="1200" cap="none" spc="0" normalizeH="0" baseline="0" noProof="0" dirty="0" err="1">
                <a:ln>
                  <a:noFill/>
                </a:ln>
                <a:solidFill>
                  <a:srgbClr val="5E6A71"/>
                </a:solidFill>
                <a:effectLst/>
                <a:uLnTx/>
                <a:uFillTx/>
                <a:latin typeface="Arial" charset="0"/>
                <a:ea typeface="ＭＳ Ｐゴシック" charset="0"/>
              </a:rPr>
              <a:t>Sportshall</a:t>
            </a:r>
            <a:r>
              <a:rPr kumimoji="0" lang="en-GB" sz="2400" b="0" i="0" u="none" strike="noStrike" kern="1200" cap="none" spc="0" normalizeH="0" baseline="0" noProof="0" dirty="0">
                <a:ln>
                  <a:noFill/>
                </a:ln>
                <a:solidFill>
                  <a:srgbClr val="5E6A71"/>
                </a:solidFill>
                <a:effectLst/>
                <a:uLnTx/>
                <a:uFillTx/>
                <a:latin typeface="Arial" charset="0"/>
                <a:ea typeface="ＭＳ Ｐゴシック" charset="0"/>
              </a:rPr>
              <a:t> Athletics</a:t>
            </a: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Arial" charset="0"/>
                <a:ea typeface="ＭＳ Ｐゴシック" charset="0"/>
              </a:rPr>
              <a:t> </a:t>
            </a:r>
          </a:p>
          <a:p>
            <a:pPr marL="342900" marR="0" lvl="0" indent="-34290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5E6A71"/>
              </a:solidFill>
              <a:effectLst/>
              <a:uLnTx/>
              <a:uFillTx/>
              <a:latin typeface="Arial" charset="0"/>
              <a:ea typeface="ＭＳ Ｐゴシック" charset="0"/>
              <a:cs typeface="Arial" charset="0"/>
            </a:endParaRPr>
          </a:p>
          <a:p>
            <a:pPr marL="342900" marR="0" lvl="0" indent="-34290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5E6A71"/>
              </a:solidFill>
              <a:effectLst/>
              <a:uLnTx/>
              <a:uFillTx/>
              <a:latin typeface="Arial" charset="0"/>
              <a:ea typeface="ＭＳ Ｐゴシック" charset="0"/>
              <a:cs typeface="Arial" charset="0"/>
            </a:endParaRPr>
          </a:p>
          <a:p>
            <a:pPr marL="342900" marR="0" lvl="0" indent="-342900" algn="l" defTabSz="914400" rtl="0" eaLnBrk="1" fontAlgn="auto" latinLnBrk="0" hangingPunct="1">
              <a:lnSpc>
                <a:spcPct val="100000"/>
              </a:lnSpc>
              <a:spcBef>
                <a:spcPts val="0"/>
              </a:spcBef>
              <a:spcAft>
                <a:spcPts val="0"/>
              </a:spcAft>
              <a:buClrTx/>
              <a:buSzTx/>
              <a:buFont typeface="Arial"/>
              <a:buChar char="•"/>
              <a:tabLst/>
              <a:defRPr/>
            </a:pPr>
            <a:endParaRPr kumimoji="0" lang="en-US" sz="2400" b="0" i="0" u="none" strike="noStrike" kern="1200" cap="none" spc="0" normalizeH="0" baseline="0" noProof="0" dirty="0">
              <a:ln>
                <a:noFill/>
              </a:ln>
              <a:solidFill>
                <a:srgbClr val="5E6A71"/>
              </a:solidFill>
              <a:effectLst/>
              <a:uLnTx/>
              <a:uFillTx/>
              <a:latin typeface="Arial" charset="0"/>
              <a:ea typeface="ＭＳ Ｐゴシック" charset="0"/>
              <a:cs typeface="Arial" charset="0"/>
            </a:endParaRPr>
          </a:p>
          <a:p>
            <a:pPr marL="342900" marR="0" lvl="0" indent="-342900" algn="l" defTabSz="914400" rtl="0" eaLnBrk="1" fontAlgn="auto" latinLnBrk="0" hangingPunct="1">
              <a:lnSpc>
                <a:spcPct val="100000"/>
              </a:lnSpc>
              <a:spcBef>
                <a:spcPts val="0"/>
              </a:spcBef>
              <a:spcAft>
                <a:spcPts val="0"/>
              </a:spcAft>
              <a:buClrTx/>
              <a:buSzTx/>
              <a:buFont typeface="Arial"/>
              <a:buChar char="•"/>
              <a:tabLst/>
              <a:defRPr/>
            </a:pPr>
            <a:endParaRPr kumimoji="0" lang="en-US" sz="2400" b="0" i="0" u="none" strike="noStrike" kern="1200" cap="none" spc="0" normalizeH="0" baseline="0" noProof="0" dirty="0">
              <a:ln>
                <a:noFill/>
              </a:ln>
              <a:solidFill>
                <a:srgbClr val="5E6A71"/>
              </a:solidFill>
              <a:effectLst/>
              <a:uLnTx/>
              <a:uFillTx/>
              <a:latin typeface="Arial" charset="0"/>
              <a:ea typeface="ＭＳ Ｐゴシック" charset="0"/>
              <a:cs typeface="Arial" charset="0"/>
            </a:endParaRPr>
          </a:p>
        </p:txBody>
      </p:sp>
    </p:spTree>
    <p:extLst>
      <p:ext uri="{BB962C8B-B14F-4D97-AF65-F5344CB8AC3E}">
        <p14:creationId xmlns:p14="http://schemas.microsoft.com/office/powerpoint/2010/main" val="40756330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95F47-83EF-4388-89BE-348D0DF84A18}"/>
              </a:ext>
            </a:extLst>
          </p:cNvPr>
          <p:cNvSpPr>
            <a:spLocks noGrp="1"/>
          </p:cNvSpPr>
          <p:nvPr>
            <p:ph type="title"/>
          </p:nvPr>
        </p:nvSpPr>
        <p:spPr/>
        <p:txBody>
          <a:bodyPr/>
          <a:lstStyle/>
          <a:p>
            <a:r>
              <a:rPr lang="en-GB" dirty="0">
                <a:solidFill>
                  <a:schemeClr val="bg1"/>
                </a:solidFill>
              </a:rPr>
              <a:t>School Games Workforce</a:t>
            </a:r>
          </a:p>
        </p:txBody>
      </p:sp>
      <p:pic>
        <p:nvPicPr>
          <p:cNvPr id="6" name="Content Placeholder 5">
            <a:extLst>
              <a:ext uri="{FF2B5EF4-FFF2-40B4-BE49-F238E27FC236}">
                <a16:creationId xmlns:a16="http://schemas.microsoft.com/office/drawing/2014/main" id="{468E0D85-156A-48B5-BBC4-4E4E52D1C465}"/>
              </a:ext>
            </a:extLst>
          </p:cNvPr>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rot="5400000">
            <a:off x="-882551" y="2114798"/>
            <a:ext cx="4525963" cy="2545854"/>
          </a:xfrm>
        </p:spPr>
      </p:pic>
      <p:pic>
        <p:nvPicPr>
          <p:cNvPr id="8" name="Content Placeholder 7">
            <a:extLst>
              <a:ext uri="{FF2B5EF4-FFF2-40B4-BE49-F238E27FC236}">
                <a16:creationId xmlns:a16="http://schemas.microsoft.com/office/drawing/2014/main" id="{641CD30E-2B68-4B15-972A-F29DDDB76BB4}"/>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2843808" y="1124743"/>
            <a:ext cx="4038600" cy="2271712"/>
          </a:xfrm>
        </p:spPr>
      </p:pic>
      <p:pic>
        <p:nvPicPr>
          <p:cNvPr id="10" name="Picture 9">
            <a:extLst>
              <a:ext uri="{FF2B5EF4-FFF2-40B4-BE49-F238E27FC236}">
                <a16:creationId xmlns:a16="http://schemas.microsoft.com/office/drawing/2014/main" id="{0900DD0F-CD43-4441-8BD6-9A1EBFF5BE0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43808" y="3484002"/>
            <a:ext cx="3851920" cy="2166705"/>
          </a:xfrm>
          <a:prstGeom prst="rect">
            <a:avLst/>
          </a:prstGeom>
        </p:spPr>
      </p:pic>
    </p:spTree>
    <p:extLst>
      <p:ext uri="{BB962C8B-B14F-4D97-AF65-F5344CB8AC3E}">
        <p14:creationId xmlns:p14="http://schemas.microsoft.com/office/powerpoint/2010/main" val="15962502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sz="4000" dirty="0">
                <a:solidFill>
                  <a:schemeClr val="bg1"/>
                </a:solidFill>
              </a:rPr>
              <a:t>School Games Mark 2017</a:t>
            </a:r>
          </a:p>
        </p:txBody>
      </p:sp>
      <p:sp>
        <p:nvSpPr>
          <p:cNvPr id="8" name="Content Placeholder 7"/>
          <p:cNvSpPr>
            <a:spLocks noGrp="1"/>
          </p:cNvSpPr>
          <p:nvPr>
            <p:ph sz="half" idx="1"/>
          </p:nvPr>
        </p:nvSpPr>
        <p:spPr/>
        <p:txBody>
          <a:bodyPr/>
          <a:lstStyle/>
          <a:p>
            <a:r>
              <a:rPr lang="en-GB" sz="2000" dirty="0">
                <a:solidFill>
                  <a:schemeClr val="bg1"/>
                </a:solidFill>
              </a:rPr>
              <a:t>Application window – Open until – 31</a:t>
            </a:r>
            <a:r>
              <a:rPr lang="en-GB" sz="2000" baseline="30000" dirty="0">
                <a:solidFill>
                  <a:schemeClr val="bg1"/>
                </a:solidFill>
              </a:rPr>
              <a:t>st</a:t>
            </a:r>
            <a:r>
              <a:rPr lang="en-GB" sz="2000" dirty="0">
                <a:solidFill>
                  <a:schemeClr val="bg1"/>
                </a:solidFill>
              </a:rPr>
              <a:t> July 2017</a:t>
            </a:r>
          </a:p>
          <a:p>
            <a:r>
              <a:rPr lang="en-GB" sz="2000" dirty="0">
                <a:solidFill>
                  <a:schemeClr val="bg1"/>
                </a:solidFill>
              </a:rPr>
              <a:t>Part of School Games programme</a:t>
            </a:r>
          </a:p>
          <a:p>
            <a:r>
              <a:rPr lang="en-GB" sz="2000" dirty="0">
                <a:solidFill>
                  <a:schemeClr val="bg1"/>
                </a:solidFill>
              </a:rPr>
              <a:t>Recognised by Ofsted</a:t>
            </a:r>
          </a:p>
          <a:p>
            <a:r>
              <a:rPr lang="en-GB" sz="2000" dirty="0">
                <a:solidFill>
                  <a:schemeClr val="bg1"/>
                </a:solidFill>
              </a:rPr>
              <a:t>Promotes sporting success</a:t>
            </a:r>
          </a:p>
          <a:p>
            <a:r>
              <a:rPr lang="en-GB" sz="2000" dirty="0">
                <a:solidFill>
                  <a:schemeClr val="bg1"/>
                </a:solidFill>
              </a:rPr>
              <a:t>Links with Sports Premium fund</a:t>
            </a:r>
          </a:p>
          <a:p>
            <a:r>
              <a:rPr lang="en-GB" sz="2000" dirty="0">
                <a:solidFill>
                  <a:schemeClr val="bg1"/>
                </a:solidFill>
              </a:rPr>
              <a:t>Recognition of schools hard work &amp; commitment to PE &amp; Sport</a:t>
            </a:r>
          </a:p>
          <a:p>
            <a:r>
              <a:rPr lang="en-GB" sz="2000" dirty="0">
                <a:solidFill>
                  <a:schemeClr val="bg1"/>
                </a:solidFill>
              </a:rPr>
              <a:t>40 Wandsworth School successfully gained Award in 2016</a:t>
            </a:r>
          </a:p>
          <a:p>
            <a:r>
              <a:rPr lang="en-GB" sz="2000" dirty="0">
                <a:solidFill>
                  <a:schemeClr val="bg1"/>
                </a:solidFill>
              </a:rPr>
              <a:t>4 Gold Awards, 21 Silver, 15 Bronze</a:t>
            </a:r>
          </a:p>
          <a:p>
            <a:endParaRPr lang="en-GB" sz="2000" dirty="0">
              <a:solidFill>
                <a:schemeClr val="bg1"/>
              </a:solidFill>
            </a:endParaRPr>
          </a:p>
        </p:txBody>
      </p:sp>
      <p:pic>
        <p:nvPicPr>
          <p:cNvPr id="4" name="Content Placeholder 3">
            <a:extLst>
              <a:ext uri="{FF2B5EF4-FFF2-40B4-BE49-F238E27FC236}">
                <a16:creationId xmlns:a16="http://schemas.microsoft.com/office/drawing/2014/main" id="{62942EDE-0EC5-4091-A99A-6C1C643060D7}"/>
              </a:ext>
            </a:extLst>
          </p:cNvPr>
          <p:cNvPicPr>
            <a:picLocks noGrp="1" noChangeAspect="1"/>
          </p:cNvPicPr>
          <p:nvPr>
            <p:ph sz="half" idx="2"/>
          </p:nvPr>
        </p:nvPicPr>
        <p:blipFill>
          <a:blip r:embed="rId2"/>
          <a:stretch>
            <a:fillRect/>
          </a:stretch>
        </p:blipFill>
        <p:spPr>
          <a:xfrm>
            <a:off x="4860032" y="2204864"/>
            <a:ext cx="4038600" cy="1906608"/>
          </a:xfrm>
          <a:prstGeom prst="rect">
            <a:avLst/>
          </a:prstGeom>
        </p:spPr>
      </p:pic>
    </p:spTree>
    <p:extLst>
      <p:ext uri="{BB962C8B-B14F-4D97-AF65-F5344CB8AC3E}">
        <p14:creationId xmlns:p14="http://schemas.microsoft.com/office/powerpoint/2010/main" val="19085426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A9255E9-AA06-441E-A548-F175B1FB4714}"/>
              </a:ext>
            </a:extLst>
          </p:cNvPr>
          <p:cNvSpPr>
            <a:spLocks noGrp="1"/>
          </p:cNvSpPr>
          <p:nvPr>
            <p:ph type="title"/>
          </p:nvPr>
        </p:nvSpPr>
        <p:spPr/>
        <p:txBody>
          <a:bodyPr/>
          <a:lstStyle/>
          <a:p>
            <a:r>
              <a:rPr lang="en-GB" dirty="0">
                <a:solidFill>
                  <a:schemeClr val="bg1"/>
                </a:solidFill>
              </a:rPr>
              <a:t>Pre-requisites School Games Mark</a:t>
            </a:r>
          </a:p>
        </p:txBody>
      </p:sp>
      <p:sp>
        <p:nvSpPr>
          <p:cNvPr id="4" name="Content Placeholder 3">
            <a:extLst>
              <a:ext uri="{FF2B5EF4-FFF2-40B4-BE49-F238E27FC236}">
                <a16:creationId xmlns:a16="http://schemas.microsoft.com/office/drawing/2014/main" id="{E5B61386-7B89-41D7-9441-B03952BF07DD}"/>
              </a:ext>
            </a:extLst>
          </p:cNvPr>
          <p:cNvSpPr>
            <a:spLocks noGrp="1"/>
          </p:cNvSpPr>
          <p:nvPr>
            <p:ph idx="1"/>
          </p:nvPr>
        </p:nvSpPr>
        <p:spPr>
          <a:xfrm>
            <a:off x="457200" y="908720"/>
            <a:ext cx="8435280" cy="4392488"/>
          </a:xfrm>
        </p:spPr>
        <p:txBody>
          <a:bodyPr/>
          <a:lstStyle/>
          <a:p>
            <a:pPr marL="0" indent="0">
              <a:buNone/>
            </a:pPr>
            <a:endParaRPr lang="en-GB" sz="2400" dirty="0">
              <a:solidFill>
                <a:schemeClr val="bg1"/>
              </a:solidFill>
            </a:endParaRPr>
          </a:p>
          <a:p>
            <a:pPr marL="0" indent="0">
              <a:buNone/>
            </a:pPr>
            <a:r>
              <a:rPr lang="en-GB" sz="2400" dirty="0">
                <a:solidFill>
                  <a:schemeClr val="bg1"/>
                </a:solidFill>
              </a:rPr>
              <a:t>During the academic year 2016/17 schools must have:</a:t>
            </a:r>
          </a:p>
          <a:p>
            <a:r>
              <a:rPr lang="en-GB" sz="2400" dirty="0">
                <a:solidFill>
                  <a:schemeClr val="bg1"/>
                </a:solidFill>
              </a:rPr>
              <a:t>Register a School Games day on www.yourschoolgames.com</a:t>
            </a:r>
          </a:p>
          <a:p>
            <a:r>
              <a:rPr lang="en-GB" sz="2400" dirty="0">
                <a:solidFill>
                  <a:schemeClr val="bg1"/>
                </a:solidFill>
              </a:rPr>
              <a:t>A calendar of competition that demonstrates opportunities for young people with SEND</a:t>
            </a:r>
          </a:p>
          <a:p>
            <a:r>
              <a:rPr lang="en-GB" sz="2400" dirty="0">
                <a:solidFill>
                  <a:schemeClr val="bg1"/>
                </a:solidFill>
              </a:rPr>
              <a:t> A notice board and/or in-house school digital system that promotes School Games activity. </a:t>
            </a:r>
          </a:p>
          <a:p>
            <a:r>
              <a:rPr lang="en-GB" sz="2400" dirty="0">
                <a:solidFill>
                  <a:schemeClr val="bg1"/>
                </a:solidFill>
              </a:rPr>
              <a:t>System tracking young people’s participation in School Games. </a:t>
            </a:r>
          </a:p>
          <a:p>
            <a:r>
              <a:rPr lang="en-GB" sz="2400" dirty="0">
                <a:solidFill>
                  <a:schemeClr val="bg1"/>
                </a:solidFill>
              </a:rPr>
              <a:t>Opportunities that attract less active young people to participate in physical Activity.</a:t>
            </a:r>
          </a:p>
          <a:p>
            <a:r>
              <a:rPr lang="en-GB" sz="2400" dirty="0">
                <a:solidFill>
                  <a:schemeClr val="bg1"/>
                </a:solidFill>
              </a:rPr>
              <a:t> Completed the Inclusive Health Check tool. </a:t>
            </a:r>
          </a:p>
          <a:p>
            <a:endParaRPr lang="en-GB" dirty="0"/>
          </a:p>
        </p:txBody>
      </p:sp>
    </p:spTree>
    <p:extLst>
      <p:ext uri="{BB962C8B-B14F-4D97-AF65-F5344CB8AC3E}">
        <p14:creationId xmlns:p14="http://schemas.microsoft.com/office/powerpoint/2010/main" val="22535767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9C859DF-9327-4717-A396-FA92E60C02A4}"/>
              </a:ext>
            </a:extLst>
          </p:cNvPr>
          <p:cNvSpPr>
            <a:spLocks noGrp="1"/>
          </p:cNvSpPr>
          <p:nvPr>
            <p:ph type="title"/>
          </p:nvPr>
        </p:nvSpPr>
        <p:spPr/>
        <p:txBody>
          <a:bodyPr/>
          <a:lstStyle/>
          <a:p>
            <a:r>
              <a:rPr lang="en-GB" dirty="0">
                <a:solidFill>
                  <a:schemeClr val="bg1"/>
                </a:solidFill>
              </a:rPr>
              <a:t>Bronze award</a:t>
            </a:r>
          </a:p>
        </p:txBody>
      </p:sp>
      <p:sp>
        <p:nvSpPr>
          <p:cNvPr id="6" name="Content Placeholder 5">
            <a:extLst>
              <a:ext uri="{FF2B5EF4-FFF2-40B4-BE49-F238E27FC236}">
                <a16:creationId xmlns:a16="http://schemas.microsoft.com/office/drawing/2014/main" id="{4C3CDCAB-AEF4-4FE6-95C6-7688B5F54896}"/>
              </a:ext>
            </a:extLst>
          </p:cNvPr>
          <p:cNvSpPr>
            <a:spLocks noGrp="1"/>
          </p:cNvSpPr>
          <p:nvPr>
            <p:ph sz="half" idx="1"/>
          </p:nvPr>
        </p:nvSpPr>
        <p:spPr>
          <a:xfrm>
            <a:off x="457200" y="1319667"/>
            <a:ext cx="4038600" cy="4525963"/>
          </a:xfrm>
        </p:spPr>
        <p:txBody>
          <a:bodyPr/>
          <a:lstStyle/>
          <a:p>
            <a:r>
              <a:rPr lang="en-GB" sz="2000" dirty="0">
                <a:solidFill>
                  <a:schemeClr val="bg1"/>
                </a:solidFill>
              </a:rPr>
              <a:t>Plans to provide 2 hrs of PE &amp; sport a week</a:t>
            </a:r>
          </a:p>
          <a:p>
            <a:r>
              <a:rPr lang="en-GB" sz="2000" dirty="0">
                <a:solidFill>
                  <a:schemeClr val="bg1"/>
                </a:solidFill>
              </a:rPr>
              <a:t>20% of students engaged in extracurricular activity every week. </a:t>
            </a:r>
          </a:p>
          <a:p>
            <a:r>
              <a:rPr lang="en-GB" sz="2000" dirty="0">
                <a:solidFill>
                  <a:schemeClr val="bg1"/>
                </a:solidFill>
              </a:rPr>
              <a:t>Use School games formats to provide 5 x Level 1 competition opportunities – Intra school</a:t>
            </a:r>
          </a:p>
          <a:p>
            <a:r>
              <a:rPr lang="en-GB" sz="2000" dirty="0">
                <a:solidFill>
                  <a:schemeClr val="bg1"/>
                </a:solidFill>
              </a:rPr>
              <a:t>Compete in 3 Level 2 competitions – Inter School</a:t>
            </a:r>
          </a:p>
          <a:p>
            <a:r>
              <a:rPr lang="en-GB" sz="2000" dirty="0">
                <a:solidFill>
                  <a:schemeClr val="bg1"/>
                </a:solidFill>
              </a:rPr>
              <a:t> Engage 5% of students in leading, managing &amp; officiating  activity</a:t>
            </a:r>
          </a:p>
        </p:txBody>
      </p:sp>
      <p:pic>
        <p:nvPicPr>
          <p:cNvPr id="9" name="Content Placeholder 8">
            <a:extLst>
              <a:ext uri="{FF2B5EF4-FFF2-40B4-BE49-F238E27FC236}">
                <a16:creationId xmlns:a16="http://schemas.microsoft.com/office/drawing/2014/main" id="{C44094E3-87F4-4B2F-8F91-49D6F45563B1}"/>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394573" y="1600201"/>
            <a:ext cx="2545854" cy="4061048"/>
          </a:xfrm>
        </p:spPr>
      </p:pic>
    </p:spTree>
    <p:extLst>
      <p:ext uri="{BB962C8B-B14F-4D97-AF65-F5344CB8AC3E}">
        <p14:creationId xmlns:p14="http://schemas.microsoft.com/office/powerpoint/2010/main" val="13267371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30938-0A47-4044-B0F9-EC256D8E9125}"/>
              </a:ext>
            </a:extLst>
          </p:cNvPr>
          <p:cNvSpPr>
            <a:spLocks noGrp="1"/>
          </p:cNvSpPr>
          <p:nvPr>
            <p:ph type="title"/>
          </p:nvPr>
        </p:nvSpPr>
        <p:spPr/>
        <p:txBody>
          <a:bodyPr/>
          <a:lstStyle/>
          <a:p>
            <a:r>
              <a:rPr lang="en-GB" dirty="0">
                <a:solidFill>
                  <a:schemeClr val="bg1"/>
                </a:solidFill>
              </a:rPr>
              <a:t>Silver Award</a:t>
            </a:r>
          </a:p>
        </p:txBody>
      </p:sp>
      <p:sp>
        <p:nvSpPr>
          <p:cNvPr id="3" name="Content Placeholder 2">
            <a:extLst>
              <a:ext uri="{FF2B5EF4-FFF2-40B4-BE49-F238E27FC236}">
                <a16:creationId xmlns:a16="http://schemas.microsoft.com/office/drawing/2014/main" id="{E200FB7E-3F45-4940-9834-9900C478E0C3}"/>
              </a:ext>
            </a:extLst>
          </p:cNvPr>
          <p:cNvSpPr>
            <a:spLocks noGrp="1"/>
          </p:cNvSpPr>
          <p:nvPr>
            <p:ph sz="half" idx="1"/>
          </p:nvPr>
        </p:nvSpPr>
        <p:spPr>
          <a:xfrm>
            <a:off x="457200" y="1196752"/>
            <a:ext cx="4038600" cy="4525963"/>
          </a:xfrm>
        </p:spPr>
        <p:txBody>
          <a:bodyPr/>
          <a:lstStyle/>
          <a:p>
            <a:r>
              <a:rPr lang="en-GB" sz="2400" dirty="0">
                <a:solidFill>
                  <a:schemeClr val="bg1"/>
                </a:solidFill>
              </a:rPr>
              <a:t>Provide 2 hrs of  PE &amp; school sport per week</a:t>
            </a:r>
          </a:p>
          <a:p>
            <a:r>
              <a:rPr lang="en-GB" sz="2400" dirty="0">
                <a:solidFill>
                  <a:schemeClr val="bg1"/>
                </a:solidFill>
              </a:rPr>
              <a:t>6 x Intra School Competitions – Level 1</a:t>
            </a:r>
          </a:p>
          <a:p>
            <a:r>
              <a:rPr lang="en-GB" sz="2400" dirty="0">
                <a:solidFill>
                  <a:schemeClr val="bg1"/>
                </a:solidFill>
              </a:rPr>
              <a:t>4 x Inter school competitions – Level 2</a:t>
            </a:r>
          </a:p>
          <a:p>
            <a:r>
              <a:rPr lang="en-GB" sz="2400" dirty="0">
                <a:solidFill>
                  <a:schemeClr val="bg1"/>
                </a:solidFill>
              </a:rPr>
              <a:t>Promote to parents via newsletter/website/social media</a:t>
            </a:r>
          </a:p>
          <a:p>
            <a:r>
              <a:rPr lang="en-GB" sz="2400" dirty="0">
                <a:solidFill>
                  <a:schemeClr val="bg1"/>
                </a:solidFill>
              </a:rPr>
              <a:t>10% students leading &amp; officiating</a:t>
            </a:r>
          </a:p>
          <a:p>
            <a:endParaRPr lang="en-GB" sz="2400" dirty="0">
              <a:solidFill>
                <a:schemeClr val="bg1"/>
              </a:solidFill>
            </a:endParaRPr>
          </a:p>
          <a:p>
            <a:endParaRPr lang="en-GB" sz="2400" dirty="0">
              <a:solidFill>
                <a:schemeClr val="bg1"/>
              </a:solidFill>
            </a:endParaRPr>
          </a:p>
          <a:p>
            <a:pPr marL="0" indent="0">
              <a:buNone/>
            </a:pPr>
            <a:r>
              <a:rPr lang="en-GB" dirty="0"/>
              <a:t> </a:t>
            </a:r>
          </a:p>
        </p:txBody>
      </p:sp>
      <p:sp>
        <p:nvSpPr>
          <p:cNvPr id="4" name="Content Placeholder 3">
            <a:extLst>
              <a:ext uri="{FF2B5EF4-FFF2-40B4-BE49-F238E27FC236}">
                <a16:creationId xmlns:a16="http://schemas.microsoft.com/office/drawing/2014/main" id="{798B349E-D755-469F-B75C-C0CD7B130317}"/>
              </a:ext>
            </a:extLst>
          </p:cNvPr>
          <p:cNvSpPr>
            <a:spLocks noGrp="1"/>
          </p:cNvSpPr>
          <p:nvPr>
            <p:ph sz="half" idx="2"/>
          </p:nvPr>
        </p:nvSpPr>
        <p:spPr>
          <a:xfrm>
            <a:off x="4648200" y="1309832"/>
            <a:ext cx="4038600" cy="4525963"/>
          </a:xfrm>
        </p:spPr>
        <p:txBody>
          <a:bodyPr/>
          <a:lstStyle/>
          <a:p>
            <a:r>
              <a:rPr lang="en-GB" sz="2400" dirty="0">
                <a:solidFill>
                  <a:schemeClr val="bg1"/>
                </a:solidFill>
              </a:rPr>
              <a:t>Students plan &amp; development School Games</a:t>
            </a:r>
          </a:p>
          <a:p>
            <a:r>
              <a:rPr lang="en-GB" sz="2400" dirty="0">
                <a:solidFill>
                  <a:schemeClr val="bg1"/>
                </a:solidFill>
              </a:rPr>
              <a:t>Utilise specialist coaches</a:t>
            </a:r>
          </a:p>
          <a:p>
            <a:r>
              <a:rPr lang="en-GB" sz="2400" dirty="0">
                <a:solidFill>
                  <a:schemeClr val="bg1"/>
                </a:solidFill>
              </a:rPr>
              <a:t>Active links with 3 sports clubs</a:t>
            </a:r>
          </a:p>
          <a:p>
            <a:endParaRPr lang="en-GB" sz="2400" dirty="0">
              <a:solidFill>
                <a:schemeClr val="bg1"/>
              </a:solidFill>
            </a:endParaRPr>
          </a:p>
        </p:txBody>
      </p:sp>
      <p:pic>
        <p:nvPicPr>
          <p:cNvPr id="10" name="Picture 9">
            <a:extLst>
              <a:ext uri="{FF2B5EF4-FFF2-40B4-BE49-F238E27FC236}">
                <a16:creationId xmlns:a16="http://schemas.microsoft.com/office/drawing/2014/main" id="{2656C4DD-3F32-4B59-A078-331C9AA447E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60032" y="3365202"/>
            <a:ext cx="4191135" cy="2357513"/>
          </a:xfrm>
          <a:prstGeom prst="rect">
            <a:avLst/>
          </a:prstGeom>
        </p:spPr>
      </p:pic>
    </p:spTree>
    <p:extLst>
      <p:ext uri="{BB962C8B-B14F-4D97-AF65-F5344CB8AC3E}">
        <p14:creationId xmlns:p14="http://schemas.microsoft.com/office/powerpoint/2010/main" val="20028110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bg1"/>
                </a:solidFill>
              </a:rPr>
              <a:t>Welcome to Stamford Bridge</a:t>
            </a:r>
          </a:p>
        </p:txBody>
      </p:sp>
      <p:pic>
        <p:nvPicPr>
          <p:cNvPr id="12" name="Content Placeholder 11">
            <a:extLst>
              <a:ext uri="{FF2B5EF4-FFF2-40B4-BE49-F238E27FC236}">
                <a16:creationId xmlns:a16="http://schemas.microsoft.com/office/drawing/2014/main" id="{76F31A70-C57B-4A3C-8F5F-D7C4ECEDADA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67744" y="1229652"/>
            <a:ext cx="4739678" cy="3790817"/>
          </a:xfrm>
        </p:spPr>
      </p:pic>
    </p:spTree>
    <p:extLst>
      <p:ext uri="{BB962C8B-B14F-4D97-AF65-F5344CB8AC3E}">
        <p14:creationId xmlns:p14="http://schemas.microsoft.com/office/powerpoint/2010/main" val="4255794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30938-0A47-4044-B0F9-EC256D8E9125}"/>
              </a:ext>
            </a:extLst>
          </p:cNvPr>
          <p:cNvSpPr>
            <a:spLocks noGrp="1"/>
          </p:cNvSpPr>
          <p:nvPr>
            <p:ph type="title"/>
          </p:nvPr>
        </p:nvSpPr>
        <p:spPr/>
        <p:txBody>
          <a:bodyPr/>
          <a:lstStyle/>
          <a:p>
            <a:r>
              <a:rPr lang="en-GB" dirty="0">
                <a:solidFill>
                  <a:schemeClr val="bg1"/>
                </a:solidFill>
              </a:rPr>
              <a:t>Gold Award</a:t>
            </a:r>
          </a:p>
        </p:txBody>
      </p:sp>
      <p:sp>
        <p:nvSpPr>
          <p:cNvPr id="3" name="Content Placeholder 2">
            <a:extLst>
              <a:ext uri="{FF2B5EF4-FFF2-40B4-BE49-F238E27FC236}">
                <a16:creationId xmlns:a16="http://schemas.microsoft.com/office/drawing/2014/main" id="{E200FB7E-3F45-4940-9834-9900C478E0C3}"/>
              </a:ext>
            </a:extLst>
          </p:cNvPr>
          <p:cNvSpPr>
            <a:spLocks noGrp="1"/>
          </p:cNvSpPr>
          <p:nvPr>
            <p:ph sz="half" idx="1"/>
          </p:nvPr>
        </p:nvSpPr>
        <p:spPr>
          <a:xfrm>
            <a:off x="457200" y="1196752"/>
            <a:ext cx="4038600" cy="4525963"/>
          </a:xfrm>
        </p:spPr>
        <p:txBody>
          <a:bodyPr/>
          <a:lstStyle/>
          <a:p>
            <a:r>
              <a:rPr lang="en-GB" sz="2400" dirty="0">
                <a:solidFill>
                  <a:schemeClr val="bg1"/>
                </a:solidFill>
              </a:rPr>
              <a:t>Provide 2 hrs PE &amp; sport in curriculum per week</a:t>
            </a:r>
          </a:p>
          <a:p>
            <a:r>
              <a:rPr lang="en-GB" sz="2400" dirty="0">
                <a:solidFill>
                  <a:schemeClr val="bg1"/>
                </a:solidFill>
              </a:rPr>
              <a:t>8 x Intra School Competitions – Level 1</a:t>
            </a:r>
          </a:p>
          <a:p>
            <a:r>
              <a:rPr lang="en-GB" sz="2400" dirty="0">
                <a:solidFill>
                  <a:schemeClr val="bg1"/>
                </a:solidFill>
              </a:rPr>
              <a:t>6 x Inter school competitions – Level 2</a:t>
            </a:r>
          </a:p>
          <a:p>
            <a:r>
              <a:rPr lang="en-GB" sz="2400" dirty="0">
                <a:solidFill>
                  <a:schemeClr val="bg1"/>
                </a:solidFill>
              </a:rPr>
              <a:t>Promote to parents via newsletter/website/social media every 2 weeks</a:t>
            </a:r>
          </a:p>
          <a:p>
            <a:r>
              <a:rPr lang="en-GB" sz="2400" dirty="0">
                <a:solidFill>
                  <a:schemeClr val="bg1"/>
                </a:solidFill>
              </a:rPr>
              <a:t>15% students leading &amp; officiating</a:t>
            </a:r>
          </a:p>
          <a:p>
            <a:endParaRPr lang="en-GB" sz="2400" dirty="0">
              <a:solidFill>
                <a:schemeClr val="bg1"/>
              </a:solidFill>
            </a:endParaRPr>
          </a:p>
          <a:p>
            <a:endParaRPr lang="en-GB" sz="2400" dirty="0">
              <a:solidFill>
                <a:schemeClr val="bg1"/>
              </a:solidFill>
            </a:endParaRPr>
          </a:p>
          <a:p>
            <a:pPr marL="0" indent="0">
              <a:buNone/>
            </a:pPr>
            <a:r>
              <a:rPr lang="en-GB" dirty="0"/>
              <a:t> </a:t>
            </a:r>
          </a:p>
        </p:txBody>
      </p:sp>
      <p:sp>
        <p:nvSpPr>
          <p:cNvPr id="4" name="Content Placeholder 3">
            <a:extLst>
              <a:ext uri="{FF2B5EF4-FFF2-40B4-BE49-F238E27FC236}">
                <a16:creationId xmlns:a16="http://schemas.microsoft.com/office/drawing/2014/main" id="{798B349E-D755-469F-B75C-C0CD7B130317}"/>
              </a:ext>
            </a:extLst>
          </p:cNvPr>
          <p:cNvSpPr>
            <a:spLocks noGrp="1"/>
          </p:cNvSpPr>
          <p:nvPr>
            <p:ph sz="half" idx="2"/>
          </p:nvPr>
        </p:nvSpPr>
        <p:spPr>
          <a:xfrm>
            <a:off x="4648200" y="1309832"/>
            <a:ext cx="4038600" cy="4525963"/>
          </a:xfrm>
        </p:spPr>
        <p:txBody>
          <a:bodyPr/>
          <a:lstStyle/>
          <a:p>
            <a:r>
              <a:rPr lang="en-GB" sz="2400" dirty="0">
                <a:solidFill>
                  <a:schemeClr val="bg1"/>
                </a:solidFill>
              </a:rPr>
              <a:t>School Games Crew in place </a:t>
            </a:r>
          </a:p>
          <a:p>
            <a:r>
              <a:rPr lang="en-GB" sz="2400" dirty="0">
                <a:solidFill>
                  <a:schemeClr val="bg1"/>
                </a:solidFill>
              </a:rPr>
              <a:t>Utilise specialist coaches</a:t>
            </a:r>
          </a:p>
          <a:p>
            <a:r>
              <a:rPr lang="en-GB" sz="2400" dirty="0">
                <a:solidFill>
                  <a:schemeClr val="bg1"/>
                </a:solidFill>
              </a:rPr>
              <a:t>Active links with 5 sports clubs</a:t>
            </a:r>
          </a:p>
          <a:p>
            <a:r>
              <a:rPr lang="en-GB" sz="2400" dirty="0">
                <a:solidFill>
                  <a:schemeClr val="bg1"/>
                </a:solidFill>
              </a:rPr>
              <a:t>Train school staff to support school sport</a:t>
            </a:r>
          </a:p>
          <a:p>
            <a:r>
              <a:rPr lang="en-GB" sz="2400" dirty="0">
                <a:solidFill>
                  <a:schemeClr val="bg1"/>
                </a:solidFill>
              </a:rPr>
              <a:t>Provide support for gifted &amp; talented </a:t>
            </a:r>
          </a:p>
          <a:p>
            <a:r>
              <a:rPr lang="en-GB" sz="2400" dirty="0">
                <a:solidFill>
                  <a:schemeClr val="bg1"/>
                </a:solidFill>
              </a:rPr>
              <a:t>All pupils provided opportunity to take on leadership roles in PE Lessons </a:t>
            </a:r>
          </a:p>
          <a:p>
            <a:endParaRPr lang="en-GB" sz="2400" dirty="0">
              <a:solidFill>
                <a:schemeClr val="bg1"/>
              </a:solidFill>
            </a:endParaRPr>
          </a:p>
        </p:txBody>
      </p:sp>
    </p:spTree>
    <p:extLst>
      <p:ext uri="{BB962C8B-B14F-4D97-AF65-F5344CB8AC3E}">
        <p14:creationId xmlns:p14="http://schemas.microsoft.com/office/powerpoint/2010/main" val="15122897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201F1C9-30E2-415A-A0E9-231502E69236}"/>
              </a:ext>
            </a:extLst>
          </p:cNvPr>
          <p:cNvSpPr>
            <a:spLocks noGrp="1"/>
          </p:cNvSpPr>
          <p:nvPr>
            <p:ph type="title"/>
          </p:nvPr>
        </p:nvSpPr>
        <p:spPr/>
        <p:txBody>
          <a:bodyPr/>
          <a:lstStyle/>
          <a:p>
            <a:r>
              <a:rPr lang="en-GB" dirty="0">
                <a:solidFill>
                  <a:schemeClr val="bg1"/>
                </a:solidFill>
              </a:rPr>
              <a:t>ACE TIPS FOR SGM 2017</a:t>
            </a:r>
          </a:p>
        </p:txBody>
      </p:sp>
      <p:sp>
        <p:nvSpPr>
          <p:cNvPr id="5" name="Content Placeholder 4">
            <a:extLst>
              <a:ext uri="{FF2B5EF4-FFF2-40B4-BE49-F238E27FC236}">
                <a16:creationId xmlns:a16="http://schemas.microsoft.com/office/drawing/2014/main" id="{58DE9598-ACF2-4BA2-9D72-8EA56D337F15}"/>
              </a:ext>
            </a:extLst>
          </p:cNvPr>
          <p:cNvSpPr>
            <a:spLocks noGrp="1"/>
          </p:cNvSpPr>
          <p:nvPr>
            <p:ph sz="half" idx="1"/>
          </p:nvPr>
        </p:nvSpPr>
        <p:spPr>
          <a:xfrm>
            <a:off x="457200" y="1052736"/>
            <a:ext cx="4038600" cy="4525963"/>
          </a:xfrm>
        </p:spPr>
        <p:txBody>
          <a:bodyPr/>
          <a:lstStyle/>
          <a:p>
            <a:r>
              <a:rPr lang="en-GB" sz="2000" dirty="0">
                <a:solidFill>
                  <a:prstClr val="white"/>
                </a:solidFill>
              </a:rPr>
              <a:t>Read criteria carefully!</a:t>
            </a:r>
          </a:p>
          <a:p>
            <a:r>
              <a:rPr lang="en-GB" sz="2000" dirty="0">
                <a:solidFill>
                  <a:prstClr val="white"/>
                </a:solidFill>
              </a:rPr>
              <a:t>School Games Mark Criteria 2017 available on webpage</a:t>
            </a:r>
          </a:p>
          <a:p>
            <a:r>
              <a:rPr lang="en-GB" sz="2000" dirty="0">
                <a:solidFill>
                  <a:prstClr val="white"/>
                </a:solidFill>
              </a:rPr>
              <a:t>Supporting information for school</a:t>
            </a:r>
          </a:p>
          <a:p>
            <a:r>
              <a:rPr lang="en-GB" sz="2000" dirty="0">
                <a:solidFill>
                  <a:prstClr val="white"/>
                </a:solidFill>
              </a:rPr>
              <a:t>Collate evidence in a folder</a:t>
            </a:r>
          </a:p>
          <a:p>
            <a:r>
              <a:rPr lang="en-GB" sz="2000" dirty="0">
                <a:solidFill>
                  <a:prstClr val="white"/>
                </a:solidFill>
              </a:rPr>
              <a:t>Set up a Twitter account to promote all activities</a:t>
            </a:r>
          </a:p>
          <a:p>
            <a:pPr lvl="0"/>
            <a:r>
              <a:rPr lang="en-GB" sz="2000" dirty="0">
                <a:solidFill>
                  <a:prstClr val="white"/>
                </a:solidFill>
              </a:rPr>
              <a:t>Come along to SGM workshops/clinics</a:t>
            </a:r>
            <a:r>
              <a:rPr lang="en-GB" sz="1600" dirty="0">
                <a:solidFill>
                  <a:prstClr val="white"/>
                </a:solidFill>
              </a:rPr>
              <a:t> </a:t>
            </a:r>
            <a:r>
              <a:rPr lang="en-GB" sz="2000" dirty="0">
                <a:solidFill>
                  <a:prstClr val="white"/>
                </a:solidFill>
              </a:rPr>
              <a:t>at Southfields, 3.30-5.30pm</a:t>
            </a:r>
          </a:p>
          <a:p>
            <a:pPr lvl="1"/>
            <a:r>
              <a:rPr lang="en-GB" sz="1400" dirty="0">
                <a:solidFill>
                  <a:prstClr val="white"/>
                </a:solidFill>
              </a:rPr>
              <a:t> </a:t>
            </a:r>
            <a:r>
              <a:rPr lang="en-GB" sz="1600" dirty="0">
                <a:solidFill>
                  <a:prstClr val="white"/>
                </a:solidFill>
              </a:rPr>
              <a:t>Wednesday 5</a:t>
            </a:r>
            <a:r>
              <a:rPr lang="en-GB" sz="1600" baseline="30000" dirty="0">
                <a:solidFill>
                  <a:prstClr val="white"/>
                </a:solidFill>
              </a:rPr>
              <a:t>th</a:t>
            </a:r>
            <a:r>
              <a:rPr lang="en-GB" sz="1600" dirty="0">
                <a:solidFill>
                  <a:prstClr val="white"/>
                </a:solidFill>
              </a:rPr>
              <a:t> July </a:t>
            </a:r>
          </a:p>
          <a:p>
            <a:pPr lvl="1"/>
            <a:r>
              <a:rPr lang="en-GB" sz="1600" dirty="0">
                <a:solidFill>
                  <a:prstClr val="white"/>
                </a:solidFill>
              </a:rPr>
              <a:t>Monday 17</a:t>
            </a:r>
            <a:r>
              <a:rPr lang="en-GB" sz="1600" baseline="30000" dirty="0">
                <a:solidFill>
                  <a:prstClr val="white"/>
                </a:solidFill>
              </a:rPr>
              <a:t>th</a:t>
            </a:r>
            <a:r>
              <a:rPr lang="en-GB" sz="1600" dirty="0">
                <a:solidFill>
                  <a:prstClr val="white"/>
                </a:solidFill>
              </a:rPr>
              <a:t> July</a:t>
            </a:r>
          </a:p>
          <a:p>
            <a:pPr lvl="1"/>
            <a:r>
              <a:rPr lang="en-GB" sz="1600" dirty="0">
                <a:solidFill>
                  <a:prstClr val="white"/>
                </a:solidFill>
              </a:rPr>
              <a:t>Tuesday 18</a:t>
            </a:r>
            <a:r>
              <a:rPr lang="en-GB" sz="1600" baseline="30000" dirty="0">
                <a:solidFill>
                  <a:prstClr val="white"/>
                </a:solidFill>
              </a:rPr>
              <a:t>th</a:t>
            </a:r>
            <a:r>
              <a:rPr lang="en-GB" sz="1600" dirty="0">
                <a:solidFill>
                  <a:prstClr val="white"/>
                </a:solidFill>
              </a:rPr>
              <a:t> July</a:t>
            </a:r>
          </a:p>
          <a:p>
            <a:r>
              <a:rPr lang="en-GB" sz="2000" dirty="0">
                <a:solidFill>
                  <a:prstClr val="white"/>
                </a:solidFill>
              </a:rPr>
              <a:t>Keep in touch up until 31</a:t>
            </a:r>
            <a:r>
              <a:rPr lang="en-GB" sz="2000" baseline="30000" dirty="0">
                <a:solidFill>
                  <a:prstClr val="white"/>
                </a:solidFill>
              </a:rPr>
              <a:t>st</a:t>
            </a:r>
            <a:r>
              <a:rPr lang="en-GB" sz="2000" dirty="0">
                <a:solidFill>
                  <a:prstClr val="white"/>
                </a:solidFill>
              </a:rPr>
              <a:t> July</a:t>
            </a:r>
          </a:p>
          <a:p>
            <a:pPr marL="0" indent="0">
              <a:buNone/>
            </a:pPr>
            <a:endParaRPr lang="en-GB" sz="2000" dirty="0">
              <a:solidFill>
                <a:prstClr val="white"/>
              </a:solidFill>
            </a:endParaRPr>
          </a:p>
          <a:p>
            <a:endParaRPr lang="en-GB" dirty="0"/>
          </a:p>
        </p:txBody>
      </p:sp>
      <p:pic>
        <p:nvPicPr>
          <p:cNvPr id="8" name="Content Placeholder 7">
            <a:extLst>
              <a:ext uri="{FF2B5EF4-FFF2-40B4-BE49-F238E27FC236}">
                <a16:creationId xmlns:a16="http://schemas.microsoft.com/office/drawing/2014/main" id="{80A009F4-478A-4376-844B-97E0D0C50F74}"/>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602154" y="1844824"/>
            <a:ext cx="4224470" cy="2376264"/>
          </a:xfrm>
        </p:spPr>
      </p:pic>
      <p:sp>
        <p:nvSpPr>
          <p:cNvPr id="2" name="TextBox 1">
            <a:extLst>
              <a:ext uri="{FF2B5EF4-FFF2-40B4-BE49-F238E27FC236}">
                <a16:creationId xmlns:a16="http://schemas.microsoft.com/office/drawing/2014/main" id="{D75EB557-377C-4C7A-A380-06BA8A2B8E7B}"/>
              </a:ext>
            </a:extLst>
          </p:cNvPr>
          <p:cNvSpPr txBox="1"/>
          <p:nvPr/>
        </p:nvSpPr>
        <p:spPr>
          <a:xfrm>
            <a:off x="4932040" y="4509120"/>
            <a:ext cx="3538736" cy="954107"/>
          </a:xfrm>
          <a:prstGeom prst="rect">
            <a:avLst/>
          </a:prstGeom>
          <a:noFill/>
        </p:spPr>
        <p:txBody>
          <a:bodyPr wrap="square" rtlCol="0">
            <a:spAutoFit/>
          </a:bodyPr>
          <a:lstStyle/>
          <a:p>
            <a:r>
              <a:rPr lang="en-GB" sz="2800" dirty="0">
                <a:solidFill>
                  <a:schemeClr val="bg1"/>
                </a:solidFill>
              </a:rPr>
              <a:t>Follow on Twitter @</a:t>
            </a:r>
            <a:r>
              <a:rPr lang="en-GB" sz="2800" dirty="0" err="1">
                <a:solidFill>
                  <a:schemeClr val="bg1"/>
                </a:solidFill>
              </a:rPr>
              <a:t>wandschoolgames</a:t>
            </a:r>
            <a:endParaRPr lang="en-GB" sz="2800" dirty="0">
              <a:solidFill>
                <a:schemeClr val="bg1"/>
              </a:solidFill>
            </a:endParaRPr>
          </a:p>
        </p:txBody>
      </p:sp>
    </p:spTree>
    <p:extLst>
      <p:ext uri="{BB962C8B-B14F-4D97-AF65-F5344CB8AC3E}">
        <p14:creationId xmlns:p14="http://schemas.microsoft.com/office/powerpoint/2010/main" val="39381937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5"/>
          <p:cNvSpPr>
            <a:spLocks noGrp="1"/>
          </p:cNvSpPr>
          <p:nvPr>
            <p:ph type="title"/>
          </p:nvPr>
        </p:nvSpPr>
        <p:spPr bwMode="auto">
          <a:noFill/>
          <a:ln>
            <a:solidFill>
              <a:schemeClr val="bg1"/>
            </a:solidFill>
            <a:miter lim="800000"/>
            <a:headEnd/>
            <a:tailEnd/>
          </a:ln>
        </p:spPr>
        <p:txBody>
          <a:bodyPr vert="horz" wrap="square" lIns="91440" tIns="45720" rIns="91440" bIns="45720" numCol="1" anchor="t" anchorCtr="0" compatLnSpc="1">
            <a:prstTxWarp prst="textNoShape">
              <a:avLst/>
            </a:prstTxWarp>
          </a:bodyPr>
          <a:lstStyle/>
          <a:p>
            <a:r>
              <a:rPr lang="en-GB" sz="3200" dirty="0">
                <a:solidFill>
                  <a:schemeClr val="bg1"/>
                </a:solidFill>
              </a:rPr>
              <a:t>Daily Mile in Primary Schools </a:t>
            </a:r>
            <a:br>
              <a:rPr lang="en-GB" sz="3200" dirty="0">
                <a:solidFill>
                  <a:schemeClr val="bg1"/>
                </a:solidFill>
              </a:rPr>
            </a:br>
            <a:r>
              <a:rPr lang="en-GB" sz="3200" dirty="0">
                <a:solidFill>
                  <a:schemeClr val="bg1"/>
                </a:solidFill>
              </a:rPr>
              <a:t>Natalie Pope – Enable Leisure</a:t>
            </a:r>
          </a:p>
        </p:txBody>
      </p:sp>
      <p:pic>
        <p:nvPicPr>
          <p:cNvPr id="9" name="Content Placeholder 8"/>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57375" y="1609725"/>
            <a:ext cx="5429250" cy="3876675"/>
          </a:xfrm>
        </p:spPr>
      </p:pic>
    </p:spTree>
    <p:extLst>
      <p:ext uri="{BB962C8B-B14F-4D97-AF65-F5344CB8AC3E}">
        <p14:creationId xmlns:p14="http://schemas.microsoft.com/office/powerpoint/2010/main" val="4170371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dirty="0">
                <a:solidFill>
                  <a:schemeClr val="bg1"/>
                </a:solidFill>
              </a:rPr>
              <a:t>Richard Siaw</a:t>
            </a:r>
            <a:br>
              <a:rPr lang="en-GB" sz="4000" dirty="0">
                <a:solidFill>
                  <a:schemeClr val="bg1"/>
                </a:solidFill>
              </a:rPr>
            </a:br>
            <a:r>
              <a:rPr lang="en-GB" sz="4000" dirty="0">
                <a:solidFill>
                  <a:schemeClr val="bg1"/>
                </a:solidFill>
              </a:rPr>
              <a:t>Wandsworth District Football</a:t>
            </a:r>
          </a:p>
        </p:txBody>
      </p:sp>
      <p:pic>
        <p:nvPicPr>
          <p:cNvPr id="8" name="Content Placeholder 7">
            <a:extLst>
              <a:ext uri="{FF2B5EF4-FFF2-40B4-BE49-F238E27FC236}">
                <a16:creationId xmlns:a16="http://schemas.microsoft.com/office/drawing/2014/main" id="{B714DF2A-F41A-4842-B1F7-69902A46A4A5}"/>
              </a:ext>
            </a:extLst>
          </p:cNvPr>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457200" y="2348706"/>
            <a:ext cx="4402832" cy="3302124"/>
          </a:xfrm>
        </p:spPr>
      </p:pic>
      <p:pic>
        <p:nvPicPr>
          <p:cNvPr id="14" name="Content Placeholder 13">
            <a:extLst>
              <a:ext uri="{FF2B5EF4-FFF2-40B4-BE49-F238E27FC236}">
                <a16:creationId xmlns:a16="http://schemas.microsoft.com/office/drawing/2014/main" id="{C0B53E6A-BDAE-478E-B0A3-F1A5D481D80B}"/>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873724" y="2708920"/>
            <a:ext cx="4199334" cy="2362125"/>
          </a:xfrm>
        </p:spPr>
      </p:pic>
    </p:spTree>
    <p:extLst>
      <p:ext uri="{BB962C8B-B14F-4D97-AF65-F5344CB8AC3E}">
        <p14:creationId xmlns:p14="http://schemas.microsoft.com/office/powerpoint/2010/main" val="24145638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sz="4000" dirty="0">
                <a:solidFill>
                  <a:schemeClr val="bg1"/>
                </a:solidFill>
              </a:rPr>
              <a:t>Wandsworth CPD programme</a:t>
            </a:r>
          </a:p>
        </p:txBody>
      </p:sp>
      <p:sp>
        <p:nvSpPr>
          <p:cNvPr id="7" name="Content Placeholder 6"/>
          <p:cNvSpPr>
            <a:spLocks noGrp="1"/>
          </p:cNvSpPr>
          <p:nvPr>
            <p:ph sz="half" idx="1"/>
          </p:nvPr>
        </p:nvSpPr>
        <p:spPr/>
        <p:txBody>
          <a:bodyPr/>
          <a:lstStyle/>
          <a:p>
            <a:endParaRPr lang="en-GB" dirty="0">
              <a:solidFill>
                <a:schemeClr val="bg1"/>
              </a:solidFill>
            </a:endParaRPr>
          </a:p>
          <a:p>
            <a:endParaRPr lang="en-GB" dirty="0"/>
          </a:p>
          <a:p>
            <a:endParaRPr lang="en-GB" dirty="0"/>
          </a:p>
        </p:txBody>
      </p:sp>
      <p:sp>
        <p:nvSpPr>
          <p:cNvPr id="9" name="Content Placeholder 8"/>
          <p:cNvSpPr>
            <a:spLocks noGrp="1"/>
          </p:cNvSpPr>
          <p:nvPr>
            <p:ph sz="half" idx="2"/>
          </p:nvPr>
        </p:nvSpPr>
        <p:spPr>
          <a:xfrm>
            <a:off x="4648200" y="1179167"/>
            <a:ext cx="4038600" cy="4525963"/>
          </a:xfrm>
        </p:spPr>
        <p:txBody>
          <a:bodyPr/>
          <a:lstStyle/>
          <a:p>
            <a:r>
              <a:rPr lang="en-GB" sz="1800" dirty="0">
                <a:solidFill>
                  <a:schemeClr val="bg1"/>
                </a:solidFill>
              </a:rPr>
              <a:t>3 x Primary PE Forums</a:t>
            </a:r>
          </a:p>
          <a:p>
            <a:r>
              <a:rPr lang="en-GB" sz="1800" dirty="0">
                <a:solidFill>
                  <a:schemeClr val="bg1"/>
                </a:solidFill>
              </a:rPr>
              <a:t>Programme of Sports Specific Courses:</a:t>
            </a:r>
          </a:p>
          <a:p>
            <a:pPr lvl="1"/>
            <a:r>
              <a:rPr lang="en-GB" sz="1400" dirty="0">
                <a:solidFill>
                  <a:schemeClr val="bg1"/>
                </a:solidFill>
              </a:rPr>
              <a:t>Netball workshop</a:t>
            </a:r>
          </a:p>
          <a:p>
            <a:pPr lvl="1"/>
            <a:r>
              <a:rPr lang="en-GB" sz="1400" dirty="0">
                <a:solidFill>
                  <a:schemeClr val="bg1"/>
                </a:solidFill>
              </a:rPr>
              <a:t>Quick Sticks</a:t>
            </a:r>
          </a:p>
          <a:p>
            <a:pPr lvl="1"/>
            <a:r>
              <a:rPr lang="en-GB" sz="1400" dirty="0">
                <a:solidFill>
                  <a:schemeClr val="bg1"/>
                </a:solidFill>
              </a:rPr>
              <a:t>FA Primary Teachers Award</a:t>
            </a:r>
          </a:p>
          <a:p>
            <a:pPr lvl="1"/>
            <a:r>
              <a:rPr lang="en-GB" sz="1400" dirty="0">
                <a:solidFill>
                  <a:schemeClr val="bg1"/>
                </a:solidFill>
              </a:rPr>
              <a:t>RFU Rugby Ready</a:t>
            </a:r>
          </a:p>
          <a:p>
            <a:pPr lvl="1"/>
            <a:r>
              <a:rPr lang="en-GB" sz="1400" dirty="0">
                <a:solidFill>
                  <a:schemeClr val="bg1"/>
                </a:solidFill>
              </a:rPr>
              <a:t>Primary Cricket with Surrey Cricket</a:t>
            </a:r>
          </a:p>
          <a:p>
            <a:pPr lvl="1"/>
            <a:r>
              <a:rPr lang="en-GB" sz="1400" dirty="0">
                <a:solidFill>
                  <a:schemeClr val="bg1"/>
                </a:solidFill>
              </a:rPr>
              <a:t>Primary Tennis with LTA</a:t>
            </a:r>
          </a:p>
          <a:p>
            <a:pPr lvl="1"/>
            <a:r>
              <a:rPr lang="en-GB" sz="1400" dirty="0">
                <a:solidFill>
                  <a:schemeClr val="bg1"/>
                </a:solidFill>
              </a:rPr>
              <a:t>Primary Volleyball</a:t>
            </a:r>
          </a:p>
          <a:p>
            <a:pPr lvl="1"/>
            <a:r>
              <a:rPr lang="en-GB" sz="1400" dirty="0">
                <a:solidFill>
                  <a:schemeClr val="bg1"/>
                </a:solidFill>
              </a:rPr>
              <a:t>Dance Inset</a:t>
            </a:r>
            <a:endParaRPr lang="en-GB" sz="1800" dirty="0">
              <a:solidFill>
                <a:schemeClr val="bg1"/>
              </a:solidFill>
            </a:endParaRPr>
          </a:p>
          <a:p>
            <a:r>
              <a:rPr lang="en-GB" sz="1800" dirty="0">
                <a:solidFill>
                  <a:schemeClr val="bg1"/>
                </a:solidFill>
              </a:rPr>
              <a:t>Playground Leaders Courses;</a:t>
            </a:r>
          </a:p>
          <a:p>
            <a:pPr marL="400050" lvl="1" indent="0">
              <a:buNone/>
            </a:pPr>
            <a:r>
              <a:rPr lang="en-GB" sz="1400" dirty="0">
                <a:solidFill>
                  <a:schemeClr val="bg1"/>
                </a:solidFill>
              </a:rPr>
              <a:t>Southmead, St Georges, </a:t>
            </a:r>
            <a:r>
              <a:rPr lang="en-GB" sz="1400" dirty="0" err="1">
                <a:solidFill>
                  <a:schemeClr val="bg1"/>
                </a:solidFill>
              </a:rPr>
              <a:t>Sherindale</a:t>
            </a:r>
            <a:r>
              <a:rPr lang="en-GB" sz="1400" dirty="0">
                <a:solidFill>
                  <a:schemeClr val="bg1"/>
                </a:solidFill>
              </a:rPr>
              <a:t>. OLQH, Penwortham, </a:t>
            </a:r>
            <a:r>
              <a:rPr lang="en-GB" sz="1400" dirty="0" err="1">
                <a:solidFill>
                  <a:schemeClr val="bg1"/>
                </a:solidFill>
              </a:rPr>
              <a:t>Fircroft</a:t>
            </a:r>
            <a:r>
              <a:rPr lang="en-GB" sz="1400" dirty="0">
                <a:solidFill>
                  <a:schemeClr val="bg1"/>
                </a:solidFill>
              </a:rPr>
              <a:t>. Ronald Ross</a:t>
            </a:r>
          </a:p>
          <a:p>
            <a:r>
              <a:rPr lang="en-GB" sz="1800" dirty="0">
                <a:solidFill>
                  <a:schemeClr val="bg1"/>
                </a:solidFill>
              </a:rPr>
              <a:t>Lunchtime Supervisors Courses for 5 schools</a:t>
            </a:r>
          </a:p>
          <a:p>
            <a:pPr marL="0" indent="0">
              <a:buNone/>
            </a:pPr>
            <a:endParaRPr lang="en-GB" dirty="0">
              <a:solidFill>
                <a:schemeClr val="bg1"/>
              </a:solidFill>
            </a:endParaRPr>
          </a:p>
        </p:txBody>
      </p:sp>
      <p:pic>
        <p:nvPicPr>
          <p:cNvPr id="10" name="Picture 9">
            <a:extLst>
              <a:ext uri="{FF2B5EF4-FFF2-40B4-BE49-F238E27FC236}">
                <a16:creationId xmlns:a16="http://schemas.microsoft.com/office/drawing/2014/main" id="{17654D98-2F46-4301-AE4E-59FFA0B9D2F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1196752"/>
            <a:ext cx="4003990" cy="2252245"/>
          </a:xfrm>
          <a:prstGeom prst="rect">
            <a:avLst/>
          </a:prstGeom>
        </p:spPr>
      </p:pic>
      <p:pic>
        <p:nvPicPr>
          <p:cNvPr id="12" name="Picture 11">
            <a:extLst>
              <a:ext uri="{FF2B5EF4-FFF2-40B4-BE49-F238E27FC236}">
                <a16:creationId xmlns:a16="http://schemas.microsoft.com/office/drawing/2014/main" id="{083633B2-2DA1-4526-AEA2-AF8E7986B3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7984" y="3613550"/>
            <a:ext cx="3793206" cy="2133679"/>
          </a:xfrm>
          <a:prstGeom prst="rect">
            <a:avLst/>
          </a:prstGeom>
        </p:spPr>
      </p:pic>
    </p:spTree>
    <p:extLst>
      <p:ext uri="{BB962C8B-B14F-4D97-AF65-F5344CB8AC3E}">
        <p14:creationId xmlns:p14="http://schemas.microsoft.com/office/powerpoint/2010/main" val="33684256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66480-28F2-41D0-8480-76BF47B6572C}"/>
              </a:ext>
            </a:extLst>
          </p:cNvPr>
          <p:cNvSpPr>
            <a:spLocks noGrp="1"/>
          </p:cNvSpPr>
          <p:nvPr>
            <p:ph type="title"/>
          </p:nvPr>
        </p:nvSpPr>
        <p:spPr/>
        <p:txBody>
          <a:bodyPr/>
          <a:lstStyle/>
          <a:p>
            <a:r>
              <a:rPr lang="en-GB" dirty="0">
                <a:solidFill>
                  <a:schemeClr val="bg1"/>
                </a:solidFill>
              </a:rPr>
              <a:t>What CPD would you like in 2018?</a:t>
            </a:r>
          </a:p>
        </p:txBody>
      </p:sp>
      <p:pic>
        <p:nvPicPr>
          <p:cNvPr id="5" name="Content Placeholder 4">
            <a:extLst>
              <a:ext uri="{FF2B5EF4-FFF2-40B4-BE49-F238E27FC236}">
                <a16:creationId xmlns:a16="http://schemas.microsoft.com/office/drawing/2014/main" id="{A167AF2A-018B-4DF7-B150-1BBAF145861F}"/>
              </a:ext>
            </a:extLst>
          </p:cNvPr>
          <p:cNvPicPr>
            <a:picLocks noGrp="1" noChangeAspect="1"/>
          </p:cNvPicPr>
          <p:nvPr>
            <p:ph sz="half" idx="1"/>
          </p:nvPr>
        </p:nvPicPr>
        <p:blipFill>
          <a:blip r:embed="rId2"/>
          <a:stretch>
            <a:fillRect/>
          </a:stretch>
        </p:blipFill>
        <p:spPr>
          <a:xfrm>
            <a:off x="323527" y="1772816"/>
            <a:ext cx="4210223" cy="2808312"/>
          </a:xfrm>
          <a:prstGeom prst="rect">
            <a:avLst/>
          </a:prstGeom>
        </p:spPr>
      </p:pic>
      <p:sp>
        <p:nvSpPr>
          <p:cNvPr id="4" name="Content Placeholder 3">
            <a:extLst>
              <a:ext uri="{FF2B5EF4-FFF2-40B4-BE49-F238E27FC236}">
                <a16:creationId xmlns:a16="http://schemas.microsoft.com/office/drawing/2014/main" id="{6357E307-EE05-4358-BB97-D680BED4B217}"/>
              </a:ext>
            </a:extLst>
          </p:cNvPr>
          <p:cNvSpPr>
            <a:spLocks noGrp="1"/>
          </p:cNvSpPr>
          <p:nvPr>
            <p:ph sz="half" idx="2"/>
          </p:nvPr>
        </p:nvSpPr>
        <p:spPr>
          <a:xfrm>
            <a:off x="4648200" y="1600200"/>
            <a:ext cx="4172272" cy="4525963"/>
          </a:xfrm>
        </p:spPr>
        <p:txBody>
          <a:bodyPr/>
          <a:lstStyle/>
          <a:p>
            <a:r>
              <a:rPr lang="en-GB" dirty="0">
                <a:solidFill>
                  <a:schemeClr val="bg1"/>
                </a:solidFill>
              </a:rPr>
              <a:t>Athletics</a:t>
            </a:r>
          </a:p>
          <a:p>
            <a:pPr lvl="1"/>
            <a:r>
              <a:rPr lang="en-GB" dirty="0" err="1">
                <a:solidFill>
                  <a:schemeClr val="bg1"/>
                </a:solidFill>
              </a:rPr>
              <a:t>Sportshall</a:t>
            </a:r>
            <a:r>
              <a:rPr lang="en-GB" dirty="0">
                <a:solidFill>
                  <a:schemeClr val="bg1"/>
                </a:solidFill>
              </a:rPr>
              <a:t> Athletics Course</a:t>
            </a:r>
          </a:p>
          <a:p>
            <a:pPr marL="457200" lvl="1" indent="0">
              <a:buNone/>
            </a:pPr>
            <a:r>
              <a:rPr lang="en-GB" dirty="0">
                <a:solidFill>
                  <a:schemeClr val="bg1"/>
                </a:solidFill>
              </a:rPr>
              <a:t>Free teaching resources available:</a:t>
            </a:r>
          </a:p>
          <a:p>
            <a:pPr marL="457200" lvl="1" indent="0">
              <a:buNone/>
            </a:pPr>
            <a:r>
              <a:rPr lang="en-GB" sz="2000" dirty="0">
                <a:solidFill>
                  <a:srgbClr val="FFFF00"/>
                </a:solidFill>
              </a:rPr>
              <a:t>www.schools.london2017athletics.com/</a:t>
            </a:r>
          </a:p>
          <a:p>
            <a:pPr marL="457200" lvl="1" indent="0">
              <a:buNone/>
            </a:pPr>
            <a:r>
              <a:rPr lang="en-GB" sz="2000" dirty="0">
                <a:solidFill>
                  <a:srgbClr val="FFFF00"/>
                </a:solidFill>
              </a:rPr>
              <a:t>Join celebration of athletics: www.TeamPersonalBest.org</a:t>
            </a:r>
          </a:p>
          <a:p>
            <a:pPr marL="457200" lvl="1" indent="0">
              <a:buNone/>
            </a:pPr>
            <a:endParaRPr lang="en-GB" sz="2000" dirty="0">
              <a:solidFill>
                <a:srgbClr val="FFFF00"/>
              </a:solidFill>
            </a:endParaRPr>
          </a:p>
          <a:p>
            <a:pPr marL="457200" lvl="1" indent="0">
              <a:buNone/>
            </a:pPr>
            <a:endParaRPr lang="en-GB" dirty="0">
              <a:solidFill>
                <a:srgbClr val="FFFF00"/>
              </a:solidFill>
            </a:endParaRPr>
          </a:p>
          <a:p>
            <a:pPr marL="457200" lvl="1" indent="0">
              <a:buNone/>
            </a:pPr>
            <a:endParaRPr lang="en-GB" dirty="0">
              <a:solidFill>
                <a:srgbClr val="FFFF00"/>
              </a:solidFill>
            </a:endParaRPr>
          </a:p>
          <a:p>
            <a:pPr lvl="1"/>
            <a:endParaRPr lang="en-GB" dirty="0">
              <a:solidFill>
                <a:schemeClr val="bg1"/>
              </a:solidFill>
            </a:endParaRPr>
          </a:p>
        </p:txBody>
      </p:sp>
    </p:spTree>
    <p:extLst>
      <p:ext uri="{BB962C8B-B14F-4D97-AF65-F5344CB8AC3E}">
        <p14:creationId xmlns:p14="http://schemas.microsoft.com/office/powerpoint/2010/main" val="29141167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GB" sz="3600" dirty="0">
                <a:solidFill>
                  <a:schemeClr val="bg1"/>
                </a:solidFill>
              </a:rPr>
              <a:t>Thanks For coming</a:t>
            </a:r>
            <a:br>
              <a:rPr lang="en-GB" sz="3600" dirty="0">
                <a:solidFill>
                  <a:schemeClr val="bg1"/>
                </a:solidFill>
              </a:rPr>
            </a:br>
            <a:endParaRPr lang="en-GB" sz="3600" dirty="0">
              <a:solidFill>
                <a:schemeClr val="bg1"/>
              </a:solidFill>
            </a:endParaRPr>
          </a:p>
        </p:txBody>
      </p:sp>
      <p:pic>
        <p:nvPicPr>
          <p:cNvPr id="4" name="Content Placeholder 3">
            <a:extLst>
              <a:ext uri="{FF2B5EF4-FFF2-40B4-BE49-F238E27FC236}">
                <a16:creationId xmlns:a16="http://schemas.microsoft.com/office/drawing/2014/main" id="{E3F12326-64D3-4EE2-97A2-9A86B5A4FFD3}"/>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763688" y="980728"/>
            <a:ext cx="5981526" cy="4486145"/>
          </a:xfrm>
        </p:spPr>
      </p:pic>
    </p:spTree>
    <p:extLst>
      <p:ext uri="{BB962C8B-B14F-4D97-AF65-F5344CB8AC3E}">
        <p14:creationId xmlns:p14="http://schemas.microsoft.com/office/powerpoint/2010/main" val="19814167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GB" dirty="0">
                <a:solidFill>
                  <a:schemeClr val="bg1"/>
                </a:solidFill>
              </a:rPr>
              <a:t>Outline of the day</a:t>
            </a:r>
          </a:p>
        </p:txBody>
      </p:sp>
      <p:sp>
        <p:nvSpPr>
          <p:cNvPr id="16386" name="Content Placeholder 3"/>
          <p:cNvSpPr>
            <a:spLocks noGrp="1"/>
          </p:cNvSpPr>
          <p:nvPr>
            <p:ph sz="half" idx="2"/>
          </p:nvPr>
        </p:nvSpPr>
        <p:spPr bwMode="auto">
          <a:xfrm>
            <a:off x="4648200" y="1417638"/>
            <a:ext cx="4038600" cy="4525963"/>
          </a:xfrm>
          <a:noFill/>
          <a:ln>
            <a:miter lim="800000"/>
            <a:headEnd/>
            <a:tailEnd/>
          </a:ln>
        </p:spPr>
        <p:txBody>
          <a:bodyPr vert="horz" wrap="square" lIns="91440" tIns="45720" rIns="91440" bIns="45720" numCol="1" anchor="t" anchorCtr="0" compatLnSpc="1">
            <a:prstTxWarp prst="textNoShape">
              <a:avLst/>
            </a:prstTxWarp>
          </a:bodyPr>
          <a:lstStyle/>
          <a:p>
            <a:r>
              <a:rPr lang="en-GB" sz="1600" dirty="0">
                <a:solidFill>
                  <a:schemeClr val="bg1"/>
                </a:solidFill>
              </a:rPr>
              <a:t>9:30pm – Welcome &amp; Introductions</a:t>
            </a:r>
          </a:p>
          <a:p>
            <a:r>
              <a:rPr lang="en-GB" sz="1600" dirty="0">
                <a:solidFill>
                  <a:schemeClr val="bg1"/>
                </a:solidFill>
              </a:rPr>
              <a:t>9.45am Mike Weeks – </a:t>
            </a:r>
            <a:r>
              <a:rPr lang="en-GB" sz="1600" dirty="0" err="1">
                <a:solidFill>
                  <a:schemeClr val="bg1"/>
                </a:solidFill>
              </a:rPr>
              <a:t>GymRun</a:t>
            </a:r>
            <a:endParaRPr lang="en-GB" sz="1600" dirty="0">
              <a:solidFill>
                <a:schemeClr val="bg1"/>
              </a:solidFill>
            </a:endParaRPr>
          </a:p>
          <a:p>
            <a:r>
              <a:rPr lang="en-GB" sz="1600" dirty="0">
                <a:solidFill>
                  <a:schemeClr val="bg1"/>
                </a:solidFill>
              </a:rPr>
              <a:t>10.05am School Games Update</a:t>
            </a:r>
          </a:p>
          <a:p>
            <a:r>
              <a:rPr lang="en-GB" sz="1600" dirty="0">
                <a:solidFill>
                  <a:schemeClr val="bg1"/>
                </a:solidFill>
              </a:rPr>
              <a:t>10.20am – School Games Mark 2017</a:t>
            </a:r>
          </a:p>
          <a:p>
            <a:r>
              <a:rPr lang="en-GB" sz="1600" dirty="0">
                <a:solidFill>
                  <a:schemeClr val="bg1"/>
                </a:solidFill>
              </a:rPr>
              <a:t>11am - Break- Tea &amp; Coffee</a:t>
            </a:r>
          </a:p>
          <a:p>
            <a:r>
              <a:rPr lang="en-GB" sz="1600" dirty="0">
                <a:solidFill>
                  <a:schemeClr val="bg1"/>
                </a:solidFill>
              </a:rPr>
              <a:t>11.15am – Daily Mile  – Natalie Pope</a:t>
            </a:r>
          </a:p>
          <a:p>
            <a:r>
              <a:rPr lang="en-GB" sz="1600" dirty="0">
                <a:solidFill>
                  <a:schemeClr val="bg1"/>
                </a:solidFill>
              </a:rPr>
              <a:t>11.40am – Allstar Tennis – Emma Wells</a:t>
            </a:r>
          </a:p>
          <a:p>
            <a:r>
              <a:rPr lang="en-GB" sz="1600" dirty="0">
                <a:solidFill>
                  <a:schemeClr val="bg1"/>
                </a:solidFill>
              </a:rPr>
              <a:t>12.00 noon – CPD 2018</a:t>
            </a:r>
          </a:p>
          <a:p>
            <a:pPr marL="400050" lvl="1" indent="0">
              <a:buNone/>
            </a:pPr>
            <a:r>
              <a:rPr lang="en-GB" sz="1400" dirty="0">
                <a:solidFill>
                  <a:schemeClr val="bg1"/>
                </a:solidFill>
              </a:rPr>
              <a:t>Wandsworth District Football – Richard Siaw</a:t>
            </a:r>
          </a:p>
          <a:p>
            <a:pPr marL="400050" lvl="1" indent="0">
              <a:buNone/>
            </a:pPr>
            <a:r>
              <a:rPr lang="en-GB" sz="1400" dirty="0">
                <a:solidFill>
                  <a:schemeClr val="bg1"/>
                </a:solidFill>
              </a:rPr>
              <a:t>Freddie </a:t>
            </a:r>
            <a:r>
              <a:rPr lang="en-GB" sz="1400" dirty="0" err="1">
                <a:solidFill>
                  <a:schemeClr val="bg1"/>
                </a:solidFill>
              </a:rPr>
              <a:t>Ocrah</a:t>
            </a:r>
            <a:endParaRPr lang="en-GB" sz="1200" dirty="0">
              <a:solidFill>
                <a:schemeClr val="bg1"/>
              </a:solidFill>
            </a:endParaRPr>
          </a:p>
          <a:p>
            <a:r>
              <a:rPr lang="en-GB" sz="1600" dirty="0">
                <a:solidFill>
                  <a:schemeClr val="bg1"/>
                </a:solidFill>
              </a:rPr>
              <a:t>12.30pm -  Lunch</a:t>
            </a:r>
          </a:p>
          <a:p>
            <a:r>
              <a:rPr lang="en-GB" sz="1600" dirty="0">
                <a:solidFill>
                  <a:schemeClr val="bg1"/>
                </a:solidFill>
              </a:rPr>
              <a:t>1.15pm – Premier League Primary Stars </a:t>
            </a:r>
          </a:p>
          <a:p>
            <a:r>
              <a:rPr lang="en-GB" sz="1600" dirty="0">
                <a:solidFill>
                  <a:schemeClr val="bg1"/>
                </a:solidFill>
              </a:rPr>
              <a:t>1.30pm - CFC SEN - Removing the Fear Workshop</a:t>
            </a:r>
          </a:p>
          <a:p>
            <a:r>
              <a:rPr lang="en-GB" sz="1600" dirty="0">
                <a:solidFill>
                  <a:schemeClr val="bg1"/>
                </a:solidFill>
              </a:rPr>
              <a:t>2.30pm - Depart</a:t>
            </a:r>
          </a:p>
          <a:p>
            <a:endParaRPr lang="en-GB" sz="1200" dirty="0"/>
          </a:p>
        </p:txBody>
      </p:sp>
      <p:pic>
        <p:nvPicPr>
          <p:cNvPr id="3" name="Content Placeholder 2">
            <a:extLst>
              <a:ext uri="{FF2B5EF4-FFF2-40B4-BE49-F238E27FC236}">
                <a16:creationId xmlns:a16="http://schemas.microsoft.com/office/drawing/2014/main" id="{47427523-769F-4367-8696-B62CAEA8EC6D}"/>
              </a:ext>
            </a:extLst>
          </p:cNvPr>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457200" y="1417638"/>
            <a:ext cx="4043363" cy="4041388"/>
          </a:xfrm>
        </p:spPr>
      </p:pic>
    </p:spTree>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dirty="0">
                <a:solidFill>
                  <a:schemeClr val="bg1"/>
                </a:solidFill>
              </a:rPr>
              <a:t>Mike Weeks </a:t>
            </a:r>
            <a:br>
              <a:rPr lang="en-GB" sz="4000" dirty="0">
                <a:solidFill>
                  <a:schemeClr val="bg1"/>
                </a:solidFill>
              </a:rPr>
            </a:br>
            <a:r>
              <a:rPr lang="en-GB" sz="4000" dirty="0">
                <a:solidFill>
                  <a:schemeClr val="bg1"/>
                </a:solidFill>
              </a:rPr>
              <a:t>GYMRUN</a:t>
            </a:r>
          </a:p>
        </p:txBody>
      </p:sp>
      <p:sp>
        <p:nvSpPr>
          <p:cNvPr id="5" name="Content Placeholder 4">
            <a:extLst>
              <a:ext uri="{FF2B5EF4-FFF2-40B4-BE49-F238E27FC236}">
                <a16:creationId xmlns:a16="http://schemas.microsoft.com/office/drawing/2014/main" id="{DE23D71E-1BB7-4AE7-8880-696B782D1DF5}"/>
              </a:ext>
            </a:extLst>
          </p:cNvPr>
          <p:cNvSpPr>
            <a:spLocks noGrp="1"/>
          </p:cNvSpPr>
          <p:nvPr>
            <p:ph sz="half" idx="1"/>
          </p:nvPr>
        </p:nvSpPr>
        <p:spPr/>
        <p:txBody>
          <a:bodyPr/>
          <a:lstStyle/>
          <a:p>
            <a:pPr marL="0" indent="0">
              <a:buNone/>
            </a:pPr>
            <a:endParaRPr lang="en-GB" i="1" dirty="0">
              <a:solidFill>
                <a:schemeClr val="bg1"/>
              </a:solidFill>
              <a:latin typeface="helvetica,sans-serif"/>
            </a:endParaRPr>
          </a:p>
          <a:p>
            <a:pPr marL="0" indent="0">
              <a:buNone/>
            </a:pPr>
            <a:r>
              <a:rPr lang="en-GB" i="1" dirty="0">
                <a:solidFill>
                  <a:schemeClr val="bg1"/>
                </a:solidFill>
                <a:latin typeface="helvetica,sans-serif"/>
              </a:rPr>
              <a:t>Rethinking Fitness in Primary Schools – </a:t>
            </a:r>
          </a:p>
          <a:p>
            <a:pPr marL="0" indent="0">
              <a:buNone/>
            </a:pPr>
            <a:endParaRPr lang="en-GB" i="1" dirty="0">
              <a:solidFill>
                <a:schemeClr val="bg1"/>
              </a:solidFill>
              <a:latin typeface="helvetica,sans-serif"/>
            </a:endParaRPr>
          </a:p>
          <a:p>
            <a:pPr marL="0" indent="0">
              <a:buNone/>
            </a:pPr>
            <a:r>
              <a:rPr lang="en-GB" i="1" dirty="0">
                <a:solidFill>
                  <a:schemeClr val="bg1"/>
                </a:solidFill>
                <a:latin typeface="helvetica,sans-serif"/>
              </a:rPr>
              <a:t>The Fitness Rainbow </a:t>
            </a:r>
          </a:p>
          <a:p>
            <a:pPr marL="0" indent="0">
              <a:buNone/>
            </a:pPr>
            <a:r>
              <a:rPr lang="en-GB" dirty="0">
                <a:latin typeface="helvetica,sans-serif"/>
              </a:rPr>
              <a:t> </a:t>
            </a:r>
          </a:p>
          <a:p>
            <a:pPr marL="0" indent="0">
              <a:buNone/>
            </a:pPr>
            <a:r>
              <a:rPr lang="en-GB" dirty="0">
                <a:solidFill>
                  <a:schemeClr val="bg1"/>
                </a:solidFill>
                <a:latin typeface="helvetica,sans-serif"/>
              </a:rPr>
              <a:t>A simple measurement tool</a:t>
            </a:r>
            <a:br>
              <a:rPr lang="en-GB" dirty="0">
                <a:latin typeface="Calibri,sans-serif"/>
              </a:rPr>
            </a:br>
            <a:endParaRPr lang="en-GB" dirty="0"/>
          </a:p>
        </p:txBody>
      </p:sp>
      <p:pic>
        <p:nvPicPr>
          <p:cNvPr id="7" name="Content Placeholder 6">
            <a:extLst>
              <a:ext uri="{FF2B5EF4-FFF2-40B4-BE49-F238E27FC236}">
                <a16:creationId xmlns:a16="http://schemas.microsoft.com/office/drawing/2014/main" id="{6D781962-B918-4F27-AAC3-9AED4D88D3FF}"/>
              </a:ext>
            </a:extLst>
          </p:cNvPr>
          <p:cNvPicPr>
            <a:picLocks noGrp="1" noChangeAspect="1"/>
          </p:cNvPicPr>
          <p:nvPr>
            <p:ph sz="half" idx="2"/>
          </p:nvPr>
        </p:nvPicPr>
        <p:blipFill>
          <a:blip r:embed="rId2"/>
          <a:stretch>
            <a:fillRect/>
          </a:stretch>
        </p:blipFill>
        <p:spPr>
          <a:xfrm>
            <a:off x="4803311" y="1574800"/>
            <a:ext cx="3883489" cy="3883489"/>
          </a:xfrm>
          <a:prstGeom prst="rect">
            <a:avLst/>
          </a:prstGeom>
        </p:spPr>
      </p:pic>
    </p:spTree>
    <p:extLst>
      <p:ext uri="{BB962C8B-B14F-4D97-AF65-F5344CB8AC3E}">
        <p14:creationId xmlns:p14="http://schemas.microsoft.com/office/powerpoint/2010/main" val="14674804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5"/>
          <p:cNvSpPr>
            <a:spLocks noGrp="1"/>
          </p:cNvSpPr>
          <p:nvPr>
            <p:ph type="title"/>
          </p:nvPr>
        </p:nvSpPr>
        <p:spPr bwMode="auto">
          <a:noFill/>
          <a:ln>
            <a:solidFill>
              <a:schemeClr val="bg1"/>
            </a:solidFill>
            <a:miter lim="800000"/>
            <a:headEnd/>
            <a:tailEnd/>
          </a:ln>
        </p:spPr>
        <p:txBody>
          <a:bodyPr vert="horz" wrap="square" lIns="91440" tIns="45720" rIns="91440" bIns="45720" numCol="1" anchor="t" anchorCtr="0" compatLnSpc="1">
            <a:prstTxWarp prst="textNoShape">
              <a:avLst/>
            </a:prstTxWarp>
          </a:bodyPr>
          <a:lstStyle/>
          <a:p>
            <a:r>
              <a:rPr lang="en-GB" sz="3200" dirty="0">
                <a:solidFill>
                  <a:schemeClr val="bg1"/>
                </a:solidFill>
              </a:rPr>
              <a:t>London School Games Finals 2017 </a:t>
            </a:r>
          </a:p>
        </p:txBody>
      </p:sp>
      <p:sp>
        <p:nvSpPr>
          <p:cNvPr id="20482" name="Text Placeholder 11"/>
          <p:cNvSpPr>
            <a:spLocks noGrp="1"/>
          </p:cNvSpPr>
          <p:nvPr>
            <p:ph type="body" idx="1"/>
          </p:nvPr>
        </p:nvSpPr>
        <p:spPr bwMode="auto">
          <a:noFill/>
          <a:ln>
            <a:miter lim="800000"/>
            <a:headEnd/>
            <a:tailEnd/>
          </a:ln>
        </p:spPr>
        <p:txBody>
          <a:bodyPr vert="horz" wrap="square" lIns="91440" tIns="45720" rIns="91440" bIns="45720" numCol="1" anchorCtr="0" compatLnSpc="1">
            <a:prstTxWarp prst="textNoShape">
              <a:avLst/>
            </a:prstTxWarp>
          </a:bodyPr>
          <a:lstStyle/>
          <a:p>
            <a:r>
              <a:rPr lang="en-GB" sz="2000" i="1" dirty="0">
                <a:solidFill>
                  <a:schemeClr val="bg1"/>
                </a:solidFill>
              </a:rPr>
              <a:t>Spring Finals 2016</a:t>
            </a:r>
          </a:p>
        </p:txBody>
      </p:sp>
      <p:sp>
        <p:nvSpPr>
          <p:cNvPr id="20483" name="Content Placeholder 13"/>
          <p:cNvSpPr>
            <a:spLocks noGrp="1"/>
          </p:cNvSpPr>
          <p:nvPr>
            <p:ph sz="half" idx="2"/>
          </p:nvPr>
        </p:nvSpPr>
        <p:spPr bwMode="auto">
          <a:noFill/>
          <a:ln>
            <a:miter lim="800000"/>
            <a:headEnd/>
            <a:tailEnd/>
          </a:ln>
        </p:spPr>
        <p:txBody>
          <a:bodyPr vert="horz" wrap="square" lIns="91440" tIns="45720" rIns="91440" bIns="45720" numCol="1" anchor="t" anchorCtr="0" compatLnSpc="1">
            <a:prstTxWarp prst="textNoShape">
              <a:avLst/>
            </a:prstTxWarp>
          </a:bodyPr>
          <a:lstStyle/>
          <a:p>
            <a:endParaRPr lang="en-GB" sz="1800" dirty="0">
              <a:solidFill>
                <a:schemeClr val="bg1"/>
              </a:solidFill>
            </a:endParaRPr>
          </a:p>
          <a:p>
            <a:r>
              <a:rPr lang="en-GB" sz="1800" dirty="0">
                <a:solidFill>
                  <a:schemeClr val="bg1"/>
                </a:solidFill>
              </a:rPr>
              <a:t>3</a:t>
            </a:r>
            <a:r>
              <a:rPr lang="en-GB" sz="1800" baseline="30000" dirty="0">
                <a:solidFill>
                  <a:schemeClr val="bg1"/>
                </a:solidFill>
              </a:rPr>
              <a:t>rd</a:t>
            </a:r>
            <a:r>
              <a:rPr lang="en-GB" sz="1800" dirty="0">
                <a:solidFill>
                  <a:schemeClr val="bg1"/>
                </a:solidFill>
              </a:rPr>
              <a:t>  Northwood  - Tag Rugby</a:t>
            </a:r>
          </a:p>
          <a:p>
            <a:r>
              <a:rPr lang="en-GB" sz="1800" dirty="0">
                <a:solidFill>
                  <a:schemeClr val="bg1"/>
                </a:solidFill>
              </a:rPr>
              <a:t>5th </a:t>
            </a:r>
            <a:r>
              <a:rPr lang="en-GB" sz="1800" dirty="0" err="1">
                <a:solidFill>
                  <a:schemeClr val="bg1"/>
                </a:solidFill>
              </a:rPr>
              <a:t>Ravenstone</a:t>
            </a:r>
            <a:r>
              <a:rPr lang="en-GB" sz="1800" dirty="0">
                <a:solidFill>
                  <a:schemeClr val="bg1"/>
                </a:solidFill>
              </a:rPr>
              <a:t> - </a:t>
            </a:r>
            <a:r>
              <a:rPr lang="en-GB" sz="1800" dirty="0" err="1">
                <a:solidFill>
                  <a:schemeClr val="bg1"/>
                </a:solidFill>
              </a:rPr>
              <a:t>Sportshall</a:t>
            </a:r>
            <a:r>
              <a:rPr lang="en-GB" sz="1800" dirty="0">
                <a:solidFill>
                  <a:schemeClr val="bg1"/>
                </a:solidFill>
              </a:rPr>
              <a:t> Athletic</a:t>
            </a:r>
          </a:p>
          <a:p>
            <a:r>
              <a:rPr lang="en-GB" sz="1800" dirty="0">
                <a:solidFill>
                  <a:schemeClr val="bg1"/>
                </a:solidFill>
              </a:rPr>
              <a:t>14th Honeywell - Girls Football</a:t>
            </a:r>
          </a:p>
          <a:p>
            <a:r>
              <a:rPr lang="en-GB" sz="1800" dirty="0">
                <a:solidFill>
                  <a:schemeClr val="bg1"/>
                </a:solidFill>
              </a:rPr>
              <a:t>21</a:t>
            </a:r>
            <a:r>
              <a:rPr lang="en-GB" sz="1800" baseline="30000" dirty="0">
                <a:solidFill>
                  <a:schemeClr val="bg1"/>
                </a:solidFill>
              </a:rPr>
              <a:t>st</a:t>
            </a:r>
            <a:r>
              <a:rPr lang="en-GB" sz="1800" dirty="0">
                <a:solidFill>
                  <a:schemeClr val="bg1"/>
                </a:solidFill>
              </a:rPr>
              <a:t> Honeywell - </a:t>
            </a:r>
            <a:r>
              <a:rPr lang="en-GB" sz="1800" dirty="0" err="1">
                <a:solidFill>
                  <a:schemeClr val="bg1"/>
                </a:solidFill>
              </a:rPr>
              <a:t>Quicksticks</a:t>
            </a:r>
            <a:r>
              <a:rPr lang="en-GB" sz="1800" dirty="0">
                <a:solidFill>
                  <a:schemeClr val="bg1"/>
                </a:solidFill>
              </a:rPr>
              <a:t> Hockey</a:t>
            </a:r>
          </a:p>
          <a:p>
            <a:r>
              <a:rPr lang="en-GB" sz="1800" dirty="0">
                <a:solidFill>
                  <a:schemeClr val="bg1"/>
                </a:solidFill>
              </a:rPr>
              <a:t>22</a:t>
            </a:r>
            <a:r>
              <a:rPr lang="en-GB" sz="1800" baseline="30000" dirty="0">
                <a:solidFill>
                  <a:schemeClr val="bg1"/>
                </a:solidFill>
              </a:rPr>
              <a:t>nd</a:t>
            </a:r>
            <a:r>
              <a:rPr lang="en-GB" sz="1800" dirty="0">
                <a:solidFill>
                  <a:schemeClr val="bg1"/>
                </a:solidFill>
              </a:rPr>
              <a:t> The Roche  - Hi 5 Netball</a:t>
            </a:r>
          </a:p>
          <a:p>
            <a:r>
              <a:rPr lang="en-GB" sz="1800" dirty="0">
                <a:solidFill>
                  <a:schemeClr val="bg1"/>
                </a:solidFill>
              </a:rPr>
              <a:t>29th  St Michael’s - Boys Football</a:t>
            </a:r>
          </a:p>
          <a:p>
            <a:r>
              <a:rPr lang="en-GB" sz="1800" dirty="0">
                <a:solidFill>
                  <a:schemeClr val="bg1"/>
                </a:solidFill>
              </a:rPr>
              <a:t>RFU Mega Fest – Holy Ghost</a:t>
            </a:r>
          </a:p>
          <a:p>
            <a:endParaRPr lang="en-GB" sz="1800" dirty="0">
              <a:solidFill>
                <a:schemeClr val="bg1"/>
              </a:solidFill>
            </a:endParaRPr>
          </a:p>
          <a:p>
            <a:endParaRPr lang="en-GB" sz="1800" dirty="0">
              <a:solidFill>
                <a:schemeClr val="bg1"/>
              </a:solidFill>
            </a:endParaRPr>
          </a:p>
          <a:p>
            <a:pPr marL="0" indent="0">
              <a:buNone/>
            </a:pPr>
            <a:endParaRPr lang="en-GB" sz="1800" dirty="0">
              <a:solidFill>
                <a:schemeClr val="bg1"/>
              </a:solidFill>
            </a:endParaRPr>
          </a:p>
          <a:p>
            <a:pPr marL="0" indent="0">
              <a:buNone/>
            </a:pPr>
            <a:endParaRPr lang="en-GB" dirty="0">
              <a:solidFill>
                <a:schemeClr val="bg1"/>
              </a:solidFill>
            </a:endParaRPr>
          </a:p>
        </p:txBody>
      </p:sp>
      <p:sp>
        <p:nvSpPr>
          <p:cNvPr id="5" name="Text Placeholder 4"/>
          <p:cNvSpPr>
            <a:spLocks noGrp="1"/>
          </p:cNvSpPr>
          <p:nvPr>
            <p:ph type="body" sz="quarter" idx="3"/>
          </p:nvPr>
        </p:nvSpPr>
        <p:spPr/>
        <p:txBody>
          <a:bodyPr/>
          <a:lstStyle/>
          <a:p>
            <a:r>
              <a:rPr lang="en-GB" sz="2000" i="1" dirty="0">
                <a:solidFill>
                  <a:schemeClr val="bg1"/>
                </a:solidFill>
              </a:rPr>
              <a:t>Qualifiers for Summer Finals 2017</a:t>
            </a:r>
          </a:p>
        </p:txBody>
      </p:sp>
      <p:sp>
        <p:nvSpPr>
          <p:cNvPr id="6" name="Content Placeholder 5"/>
          <p:cNvSpPr>
            <a:spLocks noGrp="1"/>
          </p:cNvSpPr>
          <p:nvPr>
            <p:ph sz="quarter" idx="4"/>
          </p:nvPr>
        </p:nvSpPr>
        <p:spPr/>
        <p:txBody>
          <a:bodyPr/>
          <a:lstStyle/>
          <a:p>
            <a:endParaRPr lang="en-GB" sz="1800" dirty="0">
              <a:solidFill>
                <a:schemeClr val="bg1"/>
              </a:solidFill>
            </a:endParaRPr>
          </a:p>
          <a:p>
            <a:r>
              <a:rPr lang="en-GB" sz="1800" dirty="0">
                <a:solidFill>
                  <a:schemeClr val="bg1"/>
                </a:solidFill>
              </a:rPr>
              <a:t>Belleville – Y5/6 Gymnastics</a:t>
            </a:r>
          </a:p>
          <a:p>
            <a:r>
              <a:rPr lang="en-GB" sz="1800" dirty="0">
                <a:solidFill>
                  <a:schemeClr val="bg1"/>
                </a:solidFill>
              </a:rPr>
              <a:t>Belleville – Y3/4 Gymnastics</a:t>
            </a:r>
          </a:p>
          <a:p>
            <a:r>
              <a:rPr lang="en-GB" sz="1800" dirty="0">
                <a:solidFill>
                  <a:schemeClr val="bg1"/>
                </a:solidFill>
              </a:rPr>
              <a:t>Newton Prep – Best Cricket</a:t>
            </a:r>
          </a:p>
          <a:p>
            <a:r>
              <a:rPr lang="en-GB" sz="1800" dirty="0" err="1">
                <a:solidFill>
                  <a:schemeClr val="bg1"/>
                </a:solidFill>
              </a:rPr>
              <a:t>Furzedown</a:t>
            </a:r>
            <a:r>
              <a:rPr lang="en-GB" sz="1800" dirty="0">
                <a:solidFill>
                  <a:schemeClr val="bg1"/>
                </a:solidFill>
              </a:rPr>
              <a:t> -LYG</a:t>
            </a:r>
          </a:p>
          <a:p>
            <a:r>
              <a:rPr lang="en-GB" sz="1800" dirty="0">
                <a:solidFill>
                  <a:schemeClr val="bg1"/>
                </a:solidFill>
              </a:rPr>
              <a:t>Thomas’s Clapham – Girls Cricket</a:t>
            </a:r>
          </a:p>
          <a:p>
            <a:r>
              <a:rPr lang="en-GB" sz="1800" dirty="0">
                <a:solidFill>
                  <a:schemeClr val="bg1"/>
                </a:solidFill>
              </a:rPr>
              <a:t>Belleville -LYG</a:t>
            </a:r>
          </a:p>
          <a:p>
            <a:r>
              <a:rPr lang="en-GB" sz="1800" dirty="0">
                <a:solidFill>
                  <a:schemeClr val="bg1"/>
                </a:solidFill>
              </a:rPr>
              <a:t>Penwortham - Basketball</a:t>
            </a:r>
          </a:p>
          <a:p>
            <a:r>
              <a:rPr lang="en-GB" sz="1800" dirty="0">
                <a:solidFill>
                  <a:schemeClr val="bg1"/>
                </a:solidFill>
              </a:rPr>
              <a:t>Belleville – Year 3/4 Mini Tennis</a:t>
            </a:r>
          </a:p>
          <a:p>
            <a:pPr marL="0" indent="0">
              <a:buNone/>
            </a:pPr>
            <a:endParaRPr lang="en-GB" sz="1800" dirty="0">
              <a:solidFill>
                <a:schemeClr val="bg1"/>
              </a:solidFill>
            </a:endParaRPr>
          </a:p>
          <a:p>
            <a:endParaRPr lang="en-GB" sz="1800" dirty="0">
              <a:solidFill>
                <a:schemeClr val="bg1"/>
              </a:solidFill>
            </a:endParaRPr>
          </a:p>
          <a:p>
            <a:endParaRPr lang="en-GB" sz="1800" dirty="0">
              <a:solidFill>
                <a:schemeClr val="bg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01587E93-E08C-4411-9C94-0EFB962615BD}"/>
              </a:ext>
            </a:extLst>
          </p:cNvPr>
          <p:cNvSpPr>
            <a:spLocks noGrp="1"/>
          </p:cNvSpPr>
          <p:nvPr>
            <p:ph type="title"/>
          </p:nvPr>
        </p:nvSpPr>
        <p:spPr/>
        <p:txBody>
          <a:bodyPr/>
          <a:lstStyle/>
          <a:p>
            <a:r>
              <a:rPr lang="en-GB" dirty="0">
                <a:solidFill>
                  <a:schemeClr val="bg1"/>
                </a:solidFill>
              </a:rPr>
              <a:t>School Games Photo Call</a:t>
            </a:r>
          </a:p>
        </p:txBody>
      </p:sp>
      <p:pic>
        <p:nvPicPr>
          <p:cNvPr id="8" name="Content Placeholder 7">
            <a:extLst>
              <a:ext uri="{FF2B5EF4-FFF2-40B4-BE49-F238E27FC236}">
                <a16:creationId xmlns:a16="http://schemas.microsoft.com/office/drawing/2014/main" id="{8EC9ED1D-4729-43B8-8267-3AED64F17517}"/>
              </a:ext>
            </a:extLst>
          </p:cNvPr>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464716" y="1418010"/>
            <a:ext cx="4038600" cy="2271712"/>
          </a:xfrm>
        </p:spPr>
      </p:pic>
      <p:pic>
        <p:nvPicPr>
          <p:cNvPr id="12" name="Content Placeholder 11">
            <a:extLst>
              <a:ext uri="{FF2B5EF4-FFF2-40B4-BE49-F238E27FC236}">
                <a16:creationId xmlns:a16="http://schemas.microsoft.com/office/drawing/2014/main" id="{B1A2176E-DE4F-4AFA-BE24-887F6B1F4DAD}"/>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488086" y="1418010"/>
            <a:ext cx="4038600" cy="2271712"/>
          </a:xfrm>
        </p:spPr>
      </p:pic>
      <p:pic>
        <p:nvPicPr>
          <p:cNvPr id="14" name="Picture 13">
            <a:extLst>
              <a:ext uri="{FF2B5EF4-FFF2-40B4-BE49-F238E27FC236}">
                <a16:creationId xmlns:a16="http://schemas.microsoft.com/office/drawing/2014/main" id="{379D9D75-D572-47B5-BA45-6E819FB608F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39320" y="3488434"/>
            <a:ext cx="3936132" cy="2214075"/>
          </a:xfrm>
          <a:prstGeom prst="rect">
            <a:avLst/>
          </a:prstGeom>
        </p:spPr>
      </p:pic>
      <p:pic>
        <p:nvPicPr>
          <p:cNvPr id="16" name="Picture 15">
            <a:extLst>
              <a:ext uri="{FF2B5EF4-FFF2-40B4-BE49-F238E27FC236}">
                <a16:creationId xmlns:a16="http://schemas.microsoft.com/office/drawing/2014/main" id="{1B2B459F-EF32-4601-892E-37589A374E1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4716" y="3488806"/>
            <a:ext cx="4107284" cy="2250182"/>
          </a:xfrm>
          <a:prstGeom prst="rect">
            <a:avLst/>
          </a:prstGeom>
        </p:spPr>
      </p:pic>
    </p:spTree>
    <p:extLst>
      <p:ext uri="{BB962C8B-B14F-4D97-AF65-F5344CB8AC3E}">
        <p14:creationId xmlns:p14="http://schemas.microsoft.com/office/powerpoint/2010/main" val="38038662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lstStyle/>
          <a:p>
            <a:r>
              <a:rPr lang="en-GB" sz="3200" dirty="0">
                <a:solidFill>
                  <a:schemeClr val="bg1"/>
                </a:solidFill>
              </a:rPr>
              <a:t>Wandsworth School Games Events</a:t>
            </a:r>
          </a:p>
        </p:txBody>
      </p:sp>
      <p:pic>
        <p:nvPicPr>
          <p:cNvPr id="5" name="Content Placeholder 4">
            <a:extLst>
              <a:ext uri="{FF2B5EF4-FFF2-40B4-BE49-F238E27FC236}">
                <a16:creationId xmlns:a16="http://schemas.microsoft.com/office/drawing/2014/main" id="{A2BA74D5-D46F-472F-A7DE-801844A3E3EC}"/>
              </a:ext>
            </a:extLst>
          </p:cNvPr>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553156" y="1124744"/>
            <a:ext cx="4018844" cy="2260600"/>
          </a:xfrm>
        </p:spPr>
      </p:pic>
      <p:sp>
        <p:nvSpPr>
          <p:cNvPr id="7" name="Content Placeholder 6">
            <a:extLst>
              <a:ext uri="{FF2B5EF4-FFF2-40B4-BE49-F238E27FC236}">
                <a16:creationId xmlns:a16="http://schemas.microsoft.com/office/drawing/2014/main" id="{7C8681E2-1A08-478C-87CD-3C6EC6BA8831}"/>
              </a:ext>
            </a:extLst>
          </p:cNvPr>
          <p:cNvSpPr>
            <a:spLocks noGrp="1"/>
          </p:cNvSpPr>
          <p:nvPr>
            <p:ph sz="half" idx="2"/>
          </p:nvPr>
        </p:nvSpPr>
        <p:spPr/>
        <p:txBody>
          <a:bodyPr/>
          <a:lstStyle/>
          <a:p>
            <a:r>
              <a:rPr lang="en-GB" sz="2000" dirty="0">
                <a:solidFill>
                  <a:schemeClr val="bg1"/>
                </a:solidFill>
              </a:rPr>
              <a:t>22</a:t>
            </a:r>
            <a:r>
              <a:rPr lang="en-GB" sz="2000" baseline="30000" dirty="0">
                <a:solidFill>
                  <a:schemeClr val="bg1"/>
                </a:solidFill>
              </a:rPr>
              <a:t>nd</a:t>
            </a:r>
            <a:r>
              <a:rPr lang="en-GB" sz="2000" dirty="0">
                <a:solidFill>
                  <a:schemeClr val="bg1"/>
                </a:solidFill>
              </a:rPr>
              <a:t> June Y5/6 Mini Tennis Orange – KGP</a:t>
            </a:r>
          </a:p>
          <a:p>
            <a:r>
              <a:rPr lang="en-GB" sz="2000" dirty="0">
                <a:solidFill>
                  <a:schemeClr val="bg1"/>
                </a:solidFill>
              </a:rPr>
              <a:t>23</a:t>
            </a:r>
            <a:r>
              <a:rPr lang="en-GB" sz="2000" baseline="30000" dirty="0">
                <a:solidFill>
                  <a:schemeClr val="bg1"/>
                </a:solidFill>
              </a:rPr>
              <a:t>rd</a:t>
            </a:r>
            <a:r>
              <a:rPr lang="en-GB" sz="2000" dirty="0">
                <a:solidFill>
                  <a:schemeClr val="bg1"/>
                </a:solidFill>
              </a:rPr>
              <a:t> June – Y5 Girls Football -SA</a:t>
            </a:r>
          </a:p>
          <a:p>
            <a:r>
              <a:rPr lang="en-GB" sz="2000" dirty="0">
                <a:solidFill>
                  <a:schemeClr val="bg1"/>
                </a:solidFill>
              </a:rPr>
              <a:t>26</a:t>
            </a:r>
            <a:r>
              <a:rPr lang="en-GB" sz="2000" baseline="30000" dirty="0">
                <a:solidFill>
                  <a:schemeClr val="bg1"/>
                </a:solidFill>
              </a:rPr>
              <a:t>th</a:t>
            </a:r>
            <a:r>
              <a:rPr lang="en-GB" sz="2000" dirty="0">
                <a:solidFill>
                  <a:schemeClr val="bg1"/>
                </a:solidFill>
              </a:rPr>
              <a:t> June – Y5 Cricket – Spencer </a:t>
            </a:r>
          </a:p>
          <a:p>
            <a:r>
              <a:rPr lang="en-GB" sz="2000" dirty="0">
                <a:solidFill>
                  <a:schemeClr val="bg1"/>
                </a:solidFill>
              </a:rPr>
              <a:t>28</a:t>
            </a:r>
            <a:r>
              <a:rPr lang="en-GB" sz="2000" baseline="30000" dirty="0">
                <a:solidFill>
                  <a:schemeClr val="bg1"/>
                </a:solidFill>
              </a:rPr>
              <a:t>th</a:t>
            </a:r>
            <a:r>
              <a:rPr lang="en-GB" sz="2000" dirty="0">
                <a:solidFill>
                  <a:schemeClr val="bg1"/>
                </a:solidFill>
              </a:rPr>
              <a:t> June – Tri Golf – CLGC</a:t>
            </a:r>
          </a:p>
          <a:p>
            <a:r>
              <a:rPr lang="en-GB" sz="2000" dirty="0">
                <a:solidFill>
                  <a:schemeClr val="bg1"/>
                </a:solidFill>
              </a:rPr>
              <a:t>29</a:t>
            </a:r>
            <a:r>
              <a:rPr lang="en-GB" sz="2000" baseline="30000" dirty="0">
                <a:solidFill>
                  <a:schemeClr val="bg1"/>
                </a:solidFill>
              </a:rPr>
              <a:t>th</a:t>
            </a:r>
            <a:r>
              <a:rPr lang="en-GB" sz="2000" dirty="0">
                <a:solidFill>
                  <a:schemeClr val="bg1"/>
                </a:solidFill>
              </a:rPr>
              <a:t> June Volleyball - EBC</a:t>
            </a:r>
          </a:p>
          <a:p>
            <a:r>
              <a:rPr lang="en-GB" sz="2000" dirty="0">
                <a:solidFill>
                  <a:schemeClr val="bg1"/>
                </a:solidFill>
              </a:rPr>
              <a:t>30</a:t>
            </a:r>
            <a:r>
              <a:rPr lang="en-GB" sz="2000" baseline="30000" dirty="0">
                <a:solidFill>
                  <a:schemeClr val="bg1"/>
                </a:solidFill>
              </a:rPr>
              <a:t>th</a:t>
            </a:r>
            <a:r>
              <a:rPr lang="en-GB" sz="2000" dirty="0">
                <a:solidFill>
                  <a:schemeClr val="bg1"/>
                </a:solidFill>
              </a:rPr>
              <a:t> June – Quad Kids – SA</a:t>
            </a:r>
          </a:p>
          <a:p>
            <a:r>
              <a:rPr lang="en-GB" sz="2000" dirty="0">
                <a:solidFill>
                  <a:schemeClr val="bg1"/>
                </a:solidFill>
              </a:rPr>
              <a:t>3</a:t>
            </a:r>
            <a:r>
              <a:rPr lang="en-GB" sz="2000" baseline="30000" dirty="0">
                <a:solidFill>
                  <a:schemeClr val="bg1"/>
                </a:solidFill>
              </a:rPr>
              <a:t>rd</a:t>
            </a:r>
            <a:r>
              <a:rPr lang="en-GB" sz="2000" dirty="0">
                <a:solidFill>
                  <a:schemeClr val="bg1"/>
                </a:solidFill>
              </a:rPr>
              <a:t> July – Primary </a:t>
            </a:r>
            <a:r>
              <a:rPr lang="en-GB" sz="2000" dirty="0" err="1">
                <a:solidFill>
                  <a:schemeClr val="bg1"/>
                </a:solidFill>
              </a:rPr>
              <a:t>Panathlon</a:t>
            </a:r>
            <a:r>
              <a:rPr lang="en-GB" sz="2000" dirty="0">
                <a:solidFill>
                  <a:schemeClr val="bg1"/>
                </a:solidFill>
              </a:rPr>
              <a:t> -SA </a:t>
            </a:r>
          </a:p>
        </p:txBody>
      </p:sp>
      <p:pic>
        <p:nvPicPr>
          <p:cNvPr id="8" name="Picture 7">
            <a:extLst>
              <a:ext uri="{FF2B5EF4-FFF2-40B4-BE49-F238E27FC236}">
                <a16:creationId xmlns:a16="http://schemas.microsoft.com/office/drawing/2014/main" id="{2BB60BC7-EFF7-4830-9828-263AEF395AD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5404" y="3501008"/>
            <a:ext cx="3923928" cy="2207210"/>
          </a:xfrm>
          <a:prstGeom prst="rect">
            <a:avLst/>
          </a:prstGeom>
        </p:spPr>
      </p:pic>
    </p:spTree>
    <p:extLst>
      <p:ext uri="{BB962C8B-B14F-4D97-AF65-F5344CB8AC3E}">
        <p14:creationId xmlns:p14="http://schemas.microsoft.com/office/powerpoint/2010/main" val="39310197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hool-Games-2015-6 L1-3 template 16x9 no sponsor 001-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338" name="TextBox 11"/>
          <p:cNvSpPr txBox="1">
            <a:spLocks noChangeArrowheads="1"/>
          </p:cNvSpPr>
          <p:nvPr/>
        </p:nvSpPr>
        <p:spPr bwMode="auto">
          <a:xfrm>
            <a:off x="571500" y="457200"/>
            <a:ext cx="6496051" cy="261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prstClr val="black"/>
              </a:solidFill>
              <a:effectLst/>
              <a:uLnTx/>
              <a:uFillTx/>
              <a:latin typeface="Arial" charset="0"/>
              <a:ea typeface="ＭＳ Ｐゴシック" charset="0"/>
            </a:endParaRPr>
          </a:p>
        </p:txBody>
      </p:sp>
      <p:sp>
        <p:nvSpPr>
          <p:cNvPr id="5" name="Rectangle 4"/>
          <p:cNvSpPr/>
          <p:nvPr/>
        </p:nvSpPr>
        <p:spPr>
          <a:xfrm>
            <a:off x="8001000" y="5791200"/>
            <a:ext cx="819150" cy="8890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pic>
        <p:nvPicPr>
          <p:cNvPr id="6" name="Picture 5" descr="YST-logo-2016-rgb-lt-back-med.png"/>
          <p:cNvPicPr>
            <a:picLocks noChangeAspect="1"/>
          </p:cNvPicPr>
          <p:nvPr/>
        </p:nvPicPr>
        <p:blipFill>
          <a:blip r:embed="rId4" cstate="print"/>
          <a:stretch>
            <a:fillRect/>
          </a:stretch>
        </p:blipFill>
        <p:spPr>
          <a:xfrm>
            <a:off x="8034336" y="5979159"/>
            <a:ext cx="862014" cy="459741"/>
          </a:xfrm>
          <a:prstGeom prst="rect">
            <a:avLst/>
          </a:prstGeom>
        </p:spPr>
      </p:pic>
      <p:sp>
        <p:nvSpPr>
          <p:cNvPr id="9" name="TextBox 11"/>
          <p:cNvSpPr txBox="1">
            <a:spLocks noChangeArrowheads="1"/>
          </p:cNvSpPr>
          <p:nvPr/>
        </p:nvSpPr>
        <p:spPr bwMode="auto">
          <a:xfrm>
            <a:off x="544533" y="1908254"/>
            <a:ext cx="8275617" cy="4339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E8308A"/>
                </a:solidFill>
                <a:effectLst/>
                <a:uLnTx/>
                <a:uFillTx/>
                <a:latin typeface="Arial" charset="0"/>
                <a:ea typeface="ＭＳ Ｐゴシック" charset="0"/>
                <a:cs typeface="Arial" charset="0"/>
              </a:rPr>
              <a:t>National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E8308A"/>
                </a:solidFill>
                <a:effectLst/>
                <a:uLnTx/>
                <a:uFillTx/>
                <a:latin typeface="Arial" charset="0"/>
                <a:ea typeface="ＭＳ Ｐゴシック" charset="0"/>
                <a:cs typeface="Arial" charset="0"/>
              </a:rPr>
              <a:t>School Games Update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5400" b="1" dirty="0">
                <a:solidFill>
                  <a:srgbClr val="E8308A"/>
                </a:solidFill>
                <a:cs typeface="Arial" charset="0"/>
              </a:rPr>
              <a:t>Targets for 2018</a:t>
            </a:r>
            <a:endParaRPr kumimoji="0" lang="en-US" sz="5400" b="1" i="0" u="none" strike="noStrike" kern="1200" cap="none" spc="0" normalizeH="0" baseline="0" noProof="0" dirty="0">
              <a:ln>
                <a:noFill/>
              </a:ln>
              <a:solidFill>
                <a:srgbClr val="E8308A"/>
              </a:solidFill>
              <a:effectLst/>
              <a:uLnTx/>
              <a:uFillTx/>
              <a:latin typeface="Arial" charset="0"/>
              <a:ea typeface="ＭＳ Ｐゴシック" charset="0"/>
              <a:cs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E8308A"/>
              </a:solidFill>
              <a:effectLst/>
              <a:uLnTx/>
              <a:uFillTx/>
              <a:latin typeface="Arial" charset="0"/>
              <a:ea typeface="ＭＳ Ｐゴシック" charset="0"/>
              <a:cs typeface="Arial" charset="0"/>
            </a:endParaRPr>
          </a:p>
          <a:p>
            <a:pPr marL="342900" marR="0" lvl="0" indent="-34290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5E6A71"/>
              </a:solidFill>
              <a:effectLst/>
              <a:uLnTx/>
              <a:uFillTx/>
              <a:latin typeface="Arial" charset="0"/>
              <a:ea typeface="ＭＳ Ｐゴシック" charset="0"/>
              <a:cs typeface="Arial" charset="0"/>
            </a:endParaRPr>
          </a:p>
          <a:p>
            <a:pPr marL="342900" marR="0" lvl="0" indent="-342900" algn="l" defTabSz="914400" rtl="0" eaLnBrk="1" fontAlgn="auto" latinLnBrk="0" hangingPunct="1">
              <a:lnSpc>
                <a:spcPct val="100000"/>
              </a:lnSpc>
              <a:spcBef>
                <a:spcPts val="0"/>
              </a:spcBef>
              <a:spcAft>
                <a:spcPts val="0"/>
              </a:spcAft>
              <a:buClrTx/>
              <a:buSzTx/>
              <a:buFont typeface="Arial"/>
              <a:buChar char="•"/>
              <a:tabLst/>
              <a:defRPr/>
            </a:pPr>
            <a:endParaRPr kumimoji="0" lang="en-US" sz="2400" b="0" i="0" u="none" strike="noStrike" kern="1200" cap="none" spc="0" normalizeH="0" baseline="0" noProof="0" dirty="0">
              <a:ln>
                <a:noFill/>
              </a:ln>
              <a:solidFill>
                <a:srgbClr val="5E6A71"/>
              </a:solidFill>
              <a:effectLst/>
              <a:uLnTx/>
              <a:uFillTx/>
              <a:latin typeface="Arial" charset="0"/>
              <a:ea typeface="ＭＳ Ｐゴシック" charset="0"/>
              <a:cs typeface="Arial" charset="0"/>
            </a:endParaRPr>
          </a:p>
          <a:p>
            <a:pPr marL="342900" marR="0" lvl="0" indent="-342900" algn="l" defTabSz="914400" rtl="0" eaLnBrk="1" fontAlgn="auto" latinLnBrk="0" hangingPunct="1">
              <a:lnSpc>
                <a:spcPct val="100000"/>
              </a:lnSpc>
              <a:spcBef>
                <a:spcPts val="0"/>
              </a:spcBef>
              <a:spcAft>
                <a:spcPts val="0"/>
              </a:spcAft>
              <a:buClrTx/>
              <a:buSzTx/>
              <a:buFont typeface="Arial"/>
              <a:buChar char="•"/>
              <a:tabLst/>
              <a:defRPr/>
            </a:pPr>
            <a:endParaRPr kumimoji="0" lang="en-US" sz="2400" b="0" i="0" u="none" strike="noStrike" kern="1200" cap="none" spc="0" normalizeH="0" baseline="0" noProof="0" dirty="0">
              <a:ln>
                <a:noFill/>
              </a:ln>
              <a:solidFill>
                <a:srgbClr val="5E6A71"/>
              </a:solidFill>
              <a:effectLst/>
              <a:uLnTx/>
              <a:uFillTx/>
              <a:latin typeface="Arial" charset="0"/>
              <a:ea typeface="ＭＳ Ｐゴシック" charset="0"/>
              <a:cs typeface="Arial" charset="0"/>
            </a:endParaRPr>
          </a:p>
          <a:p>
            <a:pPr marL="342900" marR="0" lvl="0" indent="-342900" algn="l" defTabSz="914400" rtl="0" eaLnBrk="1" fontAlgn="auto" latinLnBrk="0" hangingPunct="1">
              <a:lnSpc>
                <a:spcPct val="100000"/>
              </a:lnSpc>
              <a:spcBef>
                <a:spcPts val="0"/>
              </a:spcBef>
              <a:spcAft>
                <a:spcPts val="0"/>
              </a:spcAft>
              <a:buClrTx/>
              <a:buSzTx/>
              <a:buFont typeface="Arial"/>
              <a:buChar char="•"/>
              <a:tabLst/>
              <a:defRPr/>
            </a:pPr>
            <a:endParaRPr kumimoji="0" lang="en-US" sz="2400" b="0" i="0" u="none" strike="noStrike" kern="1200" cap="none" spc="0" normalizeH="0" baseline="0" noProof="0" dirty="0">
              <a:ln>
                <a:noFill/>
              </a:ln>
              <a:solidFill>
                <a:srgbClr val="5E6A71"/>
              </a:solidFill>
              <a:effectLst/>
              <a:uLnTx/>
              <a:uFillTx/>
              <a:latin typeface="Arial" charset="0"/>
              <a:ea typeface="ＭＳ Ｐゴシック" charset="0"/>
              <a:cs typeface="Arial" charset="0"/>
            </a:endParaRPr>
          </a:p>
        </p:txBody>
      </p:sp>
    </p:spTree>
    <p:extLst>
      <p:ext uri="{BB962C8B-B14F-4D97-AF65-F5344CB8AC3E}">
        <p14:creationId xmlns:p14="http://schemas.microsoft.com/office/powerpoint/2010/main" val="11795385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hool-Games-2015-6 L1-3 template 16x9 no sponsor 001-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338" name="TextBox 11"/>
          <p:cNvSpPr txBox="1">
            <a:spLocks noChangeArrowheads="1"/>
          </p:cNvSpPr>
          <p:nvPr/>
        </p:nvSpPr>
        <p:spPr bwMode="auto">
          <a:xfrm>
            <a:off x="571500" y="457200"/>
            <a:ext cx="6496051" cy="261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prstClr val="black"/>
              </a:solidFill>
              <a:effectLst/>
              <a:uLnTx/>
              <a:uFillTx/>
              <a:latin typeface="Arial" charset="0"/>
              <a:ea typeface="ＭＳ Ｐゴシック" charset="0"/>
            </a:endParaRPr>
          </a:p>
        </p:txBody>
      </p:sp>
      <p:sp>
        <p:nvSpPr>
          <p:cNvPr id="5" name="Rectangle 4"/>
          <p:cNvSpPr/>
          <p:nvPr/>
        </p:nvSpPr>
        <p:spPr>
          <a:xfrm>
            <a:off x="8001000" y="5791200"/>
            <a:ext cx="819150" cy="8890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pic>
        <p:nvPicPr>
          <p:cNvPr id="6" name="Picture 5" descr="YST-logo-2016-rgb-lt-back-med.png"/>
          <p:cNvPicPr>
            <a:picLocks noChangeAspect="1"/>
          </p:cNvPicPr>
          <p:nvPr/>
        </p:nvPicPr>
        <p:blipFill>
          <a:blip r:embed="rId4" cstate="print"/>
          <a:stretch>
            <a:fillRect/>
          </a:stretch>
        </p:blipFill>
        <p:spPr>
          <a:xfrm>
            <a:off x="8034336" y="5979159"/>
            <a:ext cx="862014" cy="459741"/>
          </a:xfrm>
          <a:prstGeom prst="rect">
            <a:avLst/>
          </a:prstGeom>
        </p:spPr>
      </p:pic>
      <p:sp>
        <p:nvSpPr>
          <p:cNvPr id="9" name="TextBox 11"/>
          <p:cNvSpPr txBox="1">
            <a:spLocks noChangeArrowheads="1"/>
          </p:cNvSpPr>
          <p:nvPr/>
        </p:nvSpPr>
        <p:spPr bwMode="auto">
          <a:xfrm>
            <a:off x="544534" y="457200"/>
            <a:ext cx="8275617" cy="15696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342900" marR="0" lvl="0" indent="-34290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5E6A71"/>
              </a:solidFill>
              <a:effectLst/>
              <a:uLnTx/>
              <a:uFillTx/>
              <a:latin typeface="Arial" charset="0"/>
              <a:ea typeface="ＭＳ Ｐゴシック" charset="0"/>
              <a:cs typeface="Arial" charset="0"/>
            </a:endParaRPr>
          </a:p>
          <a:p>
            <a:pPr marL="342900" marR="0" lvl="0" indent="-342900" algn="l" defTabSz="914400" rtl="0" eaLnBrk="1" fontAlgn="auto" latinLnBrk="0" hangingPunct="1">
              <a:lnSpc>
                <a:spcPct val="100000"/>
              </a:lnSpc>
              <a:spcBef>
                <a:spcPts val="0"/>
              </a:spcBef>
              <a:spcAft>
                <a:spcPts val="0"/>
              </a:spcAft>
              <a:buClrTx/>
              <a:buSzTx/>
              <a:buFont typeface="Arial"/>
              <a:buChar char="•"/>
              <a:tabLst/>
              <a:defRPr/>
            </a:pPr>
            <a:endParaRPr kumimoji="0" lang="en-US" sz="2400" b="0" i="0" u="none" strike="noStrike" kern="1200" cap="none" spc="0" normalizeH="0" baseline="0" noProof="0" dirty="0">
              <a:ln>
                <a:noFill/>
              </a:ln>
              <a:solidFill>
                <a:srgbClr val="5E6A71"/>
              </a:solidFill>
              <a:effectLst/>
              <a:uLnTx/>
              <a:uFillTx/>
              <a:latin typeface="Arial" charset="0"/>
              <a:ea typeface="ＭＳ Ｐゴシック" charset="0"/>
              <a:cs typeface="Arial" charset="0"/>
            </a:endParaRPr>
          </a:p>
          <a:p>
            <a:pPr marL="342900" marR="0" lvl="0" indent="-342900" algn="l" defTabSz="914400" rtl="0" eaLnBrk="1" fontAlgn="auto" latinLnBrk="0" hangingPunct="1">
              <a:lnSpc>
                <a:spcPct val="100000"/>
              </a:lnSpc>
              <a:spcBef>
                <a:spcPts val="0"/>
              </a:spcBef>
              <a:spcAft>
                <a:spcPts val="0"/>
              </a:spcAft>
              <a:buClrTx/>
              <a:buSzTx/>
              <a:buFont typeface="Arial"/>
              <a:buChar char="•"/>
              <a:tabLst/>
              <a:defRPr/>
            </a:pPr>
            <a:endParaRPr kumimoji="0" lang="en-US" sz="2400" b="0" i="0" u="none" strike="noStrike" kern="1200" cap="none" spc="0" normalizeH="0" baseline="0" noProof="0" dirty="0">
              <a:ln>
                <a:noFill/>
              </a:ln>
              <a:solidFill>
                <a:srgbClr val="5E6A71"/>
              </a:solidFill>
              <a:effectLst/>
              <a:uLnTx/>
              <a:uFillTx/>
              <a:latin typeface="Arial" charset="0"/>
              <a:ea typeface="ＭＳ Ｐゴシック" charset="0"/>
              <a:cs typeface="Arial" charset="0"/>
            </a:endParaRPr>
          </a:p>
          <a:p>
            <a:pPr marL="342900" marR="0" lvl="0" indent="-342900" algn="l" defTabSz="914400" rtl="0" eaLnBrk="1" fontAlgn="auto" latinLnBrk="0" hangingPunct="1">
              <a:lnSpc>
                <a:spcPct val="100000"/>
              </a:lnSpc>
              <a:spcBef>
                <a:spcPts val="0"/>
              </a:spcBef>
              <a:spcAft>
                <a:spcPts val="0"/>
              </a:spcAft>
              <a:buClrTx/>
              <a:buSzTx/>
              <a:buFont typeface="Arial"/>
              <a:buChar char="•"/>
              <a:tabLst/>
              <a:defRPr/>
            </a:pPr>
            <a:endParaRPr kumimoji="0" lang="en-US" sz="2400" b="0" i="0" u="none" strike="noStrike" kern="1200" cap="none" spc="0" normalizeH="0" baseline="0" noProof="0" dirty="0">
              <a:ln>
                <a:noFill/>
              </a:ln>
              <a:solidFill>
                <a:srgbClr val="5E6A71"/>
              </a:solidFill>
              <a:effectLst/>
              <a:uLnTx/>
              <a:uFillTx/>
              <a:latin typeface="Arial" charset="0"/>
              <a:ea typeface="ＭＳ Ｐゴシック" charset="0"/>
              <a:cs typeface="Arial" charset="0"/>
            </a:endParaRPr>
          </a:p>
        </p:txBody>
      </p:sp>
      <p:sp>
        <p:nvSpPr>
          <p:cNvPr id="7" name="TextBox 11"/>
          <p:cNvSpPr txBox="1">
            <a:spLocks noChangeArrowheads="1"/>
          </p:cNvSpPr>
          <p:nvPr/>
        </p:nvSpPr>
        <p:spPr bwMode="auto">
          <a:xfrm>
            <a:off x="320635" y="221674"/>
            <a:ext cx="7934325" cy="4524315"/>
          </a:xfrm>
          <a:prstGeom prst="rect">
            <a:avLst/>
          </a:prstGeom>
          <a:noFill/>
          <a:ln w="9525">
            <a:noFill/>
            <a:miter lim="800000"/>
            <a:headEnd/>
            <a:tailEnd/>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A7E7"/>
                </a:solidFill>
                <a:effectLst/>
                <a:uLnTx/>
                <a:uFillTx/>
                <a:latin typeface="Calibri"/>
                <a:ea typeface="+mn-ea"/>
                <a:cs typeface="Arial" charset="0"/>
              </a:rPr>
              <a:t>Mission</a:t>
            </a: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lumMod val="65000"/>
                    <a:lumOff val="35000"/>
                  </a:prstClr>
                </a:solidFill>
                <a:effectLst/>
                <a:uLnTx/>
                <a:uFillTx/>
                <a:latin typeface="Calibri"/>
                <a:ea typeface="+mn-ea"/>
                <a:cs typeface="+mn-cs"/>
              </a:rPr>
              <a:t>Keeping competitive sport at the heart of schools and provide </a:t>
            </a:r>
            <a:r>
              <a:rPr kumimoji="0" lang="en-GB" sz="2400" b="1" i="0" u="none" strike="noStrike" kern="1200" cap="none" spc="0" normalizeH="0" baseline="0" noProof="0" dirty="0">
                <a:ln>
                  <a:noFill/>
                </a:ln>
                <a:solidFill>
                  <a:prstClr val="black">
                    <a:lumMod val="65000"/>
                    <a:lumOff val="35000"/>
                  </a:prstClr>
                </a:solidFill>
                <a:effectLst/>
                <a:uLnTx/>
                <a:uFillTx/>
                <a:latin typeface="Calibri"/>
                <a:ea typeface="+mn-ea"/>
                <a:cs typeface="+mn-cs"/>
              </a:rPr>
              <a:t>more young people </a:t>
            </a:r>
            <a:r>
              <a:rPr kumimoji="0" lang="en-GB" sz="2400" b="0" i="0" u="none" strike="noStrike" kern="1200" cap="none" spc="0" normalizeH="0" baseline="0" noProof="0" dirty="0">
                <a:ln>
                  <a:noFill/>
                </a:ln>
                <a:solidFill>
                  <a:prstClr val="black">
                    <a:lumMod val="65000"/>
                    <a:lumOff val="35000"/>
                  </a:prstClr>
                </a:solidFill>
                <a:effectLst/>
                <a:uLnTx/>
                <a:uFillTx/>
                <a:latin typeface="Calibri"/>
                <a:ea typeface="+mn-ea"/>
                <a:cs typeface="+mn-cs"/>
              </a:rPr>
              <a:t>with the opportunity to compete and achieve their personal best.</a:t>
            </a:r>
          </a:p>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00A7E7"/>
                </a:solidFill>
                <a:effectLst/>
                <a:uLnTx/>
                <a:uFillTx/>
                <a:latin typeface="Calibri"/>
                <a:ea typeface="+mn-ea"/>
                <a:cs typeface="+mn-cs"/>
              </a:rPr>
              <a:t>Vision</a:t>
            </a: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lumMod val="65000"/>
                    <a:lumOff val="35000"/>
                  </a:prstClr>
                </a:solidFill>
                <a:effectLst/>
                <a:uLnTx/>
                <a:uFillTx/>
                <a:latin typeface="Calibri"/>
                <a:ea typeface="+mn-ea"/>
                <a:cs typeface="+mn-cs"/>
              </a:rPr>
              <a:t>By 2020 the School Games will be continuing to make a clear and </a:t>
            </a:r>
            <a:r>
              <a:rPr kumimoji="0" lang="en-GB" sz="2400" b="1" i="0" u="none" strike="noStrike" kern="1200" cap="none" spc="0" normalizeH="0" baseline="0" noProof="0" dirty="0">
                <a:ln>
                  <a:noFill/>
                </a:ln>
                <a:solidFill>
                  <a:prstClr val="black">
                    <a:lumMod val="65000"/>
                    <a:lumOff val="35000"/>
                  </a:prstClr>
                </a:solidFill>
                <a:effectLst/>
                <a:uLnTx/>
                <a:uFillTx/>
                <a:latin typeface="Calibri"/>
                <a:ea typeface="+mn-ea"/>
                <a:cs typeface="+mn-cs"/>
              </a:rPr>
              <a:t>meaningful difference </a:t>
            </a:r>
            <a:r>
              <a:rPr kumimoji="0" lang="en-GB" sz="2400" b="0" i="0" u="none" strike="noStrike" kern="1200" cap="none" spc="0" normalizeH="0" baseline="0" noProof="0" dirty="0">
                <a:ln>
                  <a:noFill/>
                </a:ln>
                <a:solidFill>
                  <a:prstClr val="black">
                    <a:lumMod val="65000"/>
                    <a:lumOff val="35000"/>
                  </a:prstClr>
                </a:solidFill>
                <a:effectLst/>
                <a:uLnTx/>
                <a:uFillTx/>
                <a:latin typeface="Calibri"/>
                <a:ea typeface="+mn-ea"/>
                <a:cs typeface="+mn-cs"/>
              </a:rPr>
              <a:t>to the lives of even more children and young people.</a:t>
            </a:r>
          </a:p>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Arial" charset="0"/>
            </a:endParaRPr>
          </a:p>
          <a:p>
            <a:pPr marL="0" marR="0" lvl="0" indent="0" algn="l" defTabSz="914400" rtl="0" eaLnBrk="0" fontAlgn="auto" latinLnBrk="0" hangingPunct="0">
              <a:lnSpc>
                <a:spcPct val="100000"/>
              </a:lnSpc>
              <a:spcBef>
                <a:spcPts val="0"/>
              </a:spcBef>
              <a:spcAft>
                <a:spcPts val="0"/>
              </a:spcAft>
              <a:buClrTx/>
              <a:buSzTx/>
              <a:buFont typeface="Arial" charset="0"/>
              <a:buChar char="•"/>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26193565"/>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5625</TotalTime>
  <Words>1448</Words>
  <Application>Microsoft Office PowerPoint</Application>
  <PresentationFormat>On-screen Show (4:3)</PresentationFormat>
  <Paragraphs>275</Paragraphs>
  <Slides>26</Slides>
  <Notes>9</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26</vt:i4>
      </vt:variant>
    </vt:vector>
  </HeadingPairs>
  <TitlesOfParts>
    <vt:vector size="33" baseType="lpstr">
      <vt:lpstr>ＭＳ Ｐゴシック</vt:lpstr>
      <vt:lpstr>Arial</vt:lpstr>
      <vt:lpstr>Calibri</vt:lpstr>
      <vt:lpstr>Calibri,sans-serif</vt:lpstr>
      <vt:lpstr>helvetica,sans-serif</vt:lpstr>
      <vt:lpstr>1_Office Theme</vt:lpstr>
      <vt:lpstr>Office Theme</vt:lpstr>
      <vt:lpstr>Wandsworth Schools Primary PE Forum </vt:lpstr>
      <vt:lpstr>Welcome to Stamford Bridge</vt:lpstr>
      <vt:lpstr>Outline of the day</vt:lpstr>
      <vt:lpstr>Mike Weeks  GYMRUN</vt:lpstr>
      <vt:lpstr>London School Games Finals 2017 </vt:lpstr>
      <vt:lpstr>School Games Photo Call</vt:lpstr>
      <vt:lpstr>Wandsworth School Games Events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School Games Workforce</vt:lpstr>
      <vt:lpstr>School Games Mark 2017</vt:lpstr>
      <vt:lpstr>Pre-requisites School Games Mark</vt:lpstr>
      <vt:lpstr>Bronze award</vt:lpstr>
      <vt:lpstr>Silver Award</vt:lpstr>
      <vt:lpstr>Gold Award</vt:lpstr>
      <vt:lpstr>ACE TIPS FOR SGM 2017</vt:lpstr>
      <vt:lpstr>Daily Mile in Primary Schools  Natalie Pope – Enable Leisure</vt:lpstr>
      <vt:lpstr>Richard Siaw Wandsworth District Football</vt:lpstr>
      <vt:lpstr>Wandsworth CPD programme</vt:lpstr>
      <vt:lpstr>What CPD would you like in 2018?</vt:lpstr>
      <vt:lpstr>Thanks For coming </vt:lpstr>
    </vt:vector>
  </TitlesOfParts>
  <Company>Wandsworth Borough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Austin, Chris</dc:creator>
  <cp:lastModifiedBy>Nick Miller</cp:lastModifiedBy>
  <cp:revision>505</cp:revision>
  <cp:lastPrinted>2014-01-28T10:13:33Z</cp:lastPrinted>
  <dcterms:created xsi:type="dcterms:W3CDTF">2013-01-18T13:31:40Z</dcterms:created>
  <dcterms:modified xsi:type="dcterms:W3CDTF">2017-06-19T05:41:57Z</dcterms:modified>
</cp:coreProperties>
</file>