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71" r:id="rId2"/>
    <p:sldId id="320" r:id="rId3"/>
    <p:sldId id="276" r:id="rId4"/>
    <p:sldId id="357" r:id="rId5"/>
    <p:sldId id="309" r:id="rId6"/>
    <p:sldId id="324" r:id="rId7"/>
    <p:sldId id="343" r:id="rId8"/>
    <p:sldId id="362" r:id="rId9"/>
    <p:sldId id="332" r:id="rId10"/>
    <p:sldId id="334" r:id="rId11"/>
    <p:sldId id="299" r:id="rId12"/>
    <p:sldId id="361" r:id="rId13"/>
    <p:sldId id="328" r:id="rId14"/>
    <p:sldId id="360" r:id="rId15"/>
    <p:sldId id="336" r:id="rId16"/>
    <p:sldId id="338" r:id="rId17"/>
    <p:sldId id="339" r:id="rId18"/>
    <p:sldId id="340" r:id="rId19"/>
    <p:sldId id="342" r:id="rId20"/>
    <p:sldId id="333" r:id="rId21"/>
    <p:sldId id="329" r:id="rId22"/>
    <p:sldId id="359" r:id="rId23"/>
    <p:sldId id="358" r:id="rId24"/>
    <p:sldId id="325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63" r:id="rId35"/>
    <p:sldId id="354" r:id="rId36"/>
    <p:sldId id="355" r:id="rId37"/>
    <p:sldId id="356" r:id="rId38"/>
    <p:sldId id="308" r:id="rId39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69" d="100"/>
          <a:sy n="69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4B6156-A154-495E-9A0A-C26517C0B57B}" type="datetimeFigureOut">
              <a:rPr lang="en-GB"/>
              <a:pPr>
                <a:defRPr/>
              </a:pPr>
              <a:t>23/09/2016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F503C2-4BA5-4B26-99AC-9385BC6557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2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28A48-1D42-41D7-A3F2-8B1C3526D8D6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4FC91-92A6-4932-8617-96FFD434A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27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Are any</a:t>
            </a:r>
            <a:r>
              <a:rPr lang="en-GB" baseline="0" dirty="0"/>
              <a:t> of your schools running health related OSHL clubs that utilise C4L Ethos/aims, but are not necessary called C4L clubs?</a:t>
            </a:r>
          </a:p>
          <a:p>
            <a:r>
              <a:rPr lang="en-GB" baseline="0" dirty="0"/>
              <a:t>Are their any lunchtime programmes that target less active young people, such as LTS clubs?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737FE-92FF-440E-8AB8-E0FE840288F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1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FC91-92A6-4932-8617-96FFD434A0B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2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7FC653-5F95-41B2-B43F-6EAE246A0E0C}" type="slidenum">
              <a:rPr lang="en-GB" altLang="en-US" sz="1400" smtClean="0"/>
              <a:pPr>
                <a:spcBef>
                  <a:spcPct val="0"/>
                </a:spcBef>
              </a:pPr>
              <a:t>25</a:t>
            </a:fld>
            <a:endParaRPr lang="en-GB" altLang="en-US" sz="140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32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DE9CB77D-BB57-4447-9789-26A92F231F82}" type="datetimeFigureOut">
              <a:rPr lang="en-US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B5DC30D-1119-4CD4-A773-99B1F9338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89605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1BC9A85D-5143-4EEF-8522-BCEB8D2009AB}" type="datetimeFigureOut">
              <a:rPr lang="en-US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A4437B3-1D64-4C48-A28D-4C10B0795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A038FB9-5381-4867-9E7B-4105E186E0A3}" type="datetimeFigureOut">
              <a:rPr lang="en-US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12106E6-3C3E-4B2B-B7EB-66CA74DB1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96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EDA1CF0-151D-4165-9CC4-0DF267636D13}" type="datetimeFigureOut">
              <a:rPr lang="en-US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2E741CF-71F5-46C7-AA5F-E4CC74B71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DD75F8DF-99AB-42EF-99BD-B2AAB1C8901C}" type="datetimeFigureOut">
              <a:rPr lang="en-US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A8E8EDFE-9AA8-446F-839D-19318A51B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F4CB5D2-68BB-4E0B-AE10-3877050F294E}" type="datetimeFigureOut">
              <a:rPr lang="en-US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88D735E-4415-47D6-B094-8E71F5049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506F977-18A4-4B32-98E4-6ACB4662810D}" type="datetimeFigureOut">
              <a:rPr lang="en-US"/>
              <a:pPr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555CDAE-8553-4BBB-931F-3243C1AEC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2C8B073-196E-43D7-9803-7524711242AC}" type="datetimeFigureOut">
              <a:rPr lang="en-US"/>
              <a:pPr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041392B-3464-4A26-83B8-A9DB54FBF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49979F1C-C633-477B-80E4-6EFBD2E3F1BC}" type="datetimeFigureOut">
              <a:rPr lang="en-US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0AD0660F-EE3A-400C-8DBF-2B5A245A2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E16BD7C-161E-40A0-8223-5FDA3E4E0DE3}" type="datetimeFigureOut">
              <a:rPr lang="en-US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48A180ED-BD0B-4218-9038-166D87F52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schoolgames.com/" TargetMode="External"/><Relationship Id="rId2" Type="http://schemas.openxmlformats.org/officeDocument/2006/relationships/hyperlink" Target="http://www.wandsworthschoolgames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hillcroftlax@gmail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robclarktraining@gmail.com" TargetMode="External"/><Relationship Id="rId2" Type="http://schemas.openxmlformats.org/officeDocument/2006/relationships/hyperlink" Target="mailto:Hillcroftsummerlax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g.simmonds@englishlacrosse.co.uk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yourschoolgames.com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</a:rPr>
              <a:t>Active </a:t>
            </a:r>
            <a:r>
              <a:rPr lang="en-GB" dirty="0" err="1">
                <a:solidFill>
                  <a:schemeClr val="bg1"/>
                </a:solidFill>
              </a:rPr>
              <a:t>Wandsworth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Primary PE Forum –September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/>
              <a:t>Southfields Academy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/>
              <a:t>23rd September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Additional Competitions 2017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1520" y="1773825"/>
            <a:ext cx="4801023" cy="3595539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>
                <a:solidFill>
                  <a:prstClr val="white"/>
                </a:solidFill>
              </a:rPr>
              <a:t>AFC Wimbledon Kids Cup – 22</a:t>
            </a:r>
            <a:r>
              <a:rPr lang="en-GB" sz="1800" baseline="30000" dirty="0">
                <a:solidFill>
                  <a:prstClr val="white"/>
                </a:solidFill>
              </a:rPr>
              <a:t>nd</a:t>
            </a:r>
            <a:r>
              <a:rPr lang="en-GB" sz="1800" dirty="0">
                <a:solidFill>
                  <a:prstClr val="white"/>
                </a:solidFill>
              </a:rPr>
              <a:t> Nov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>
                <a:solidFill>
                  <a:prstClr val="white"/>
                </a:solidFill>
              </a:rPr>
              <a:t>CFC Premier League Competition – 11</a:t>
            </a:r>
            <a:r>
              <a:rPr lang="en-GB" sz="1800" baseline="30000" dirty="0">
                <a:solidFill>
                  <a:prstClr val="white"/>
                </a:solidFill>
              </a:rPr>
              <a:t>th</a:t>
            </a:r>
            <a:r>
              <a:rPr lang="en-GB" sz="1800" dirty="0">
                <a:solidFill>
                  <a:prstClr val="white"/>
                </a:solidFill>
              </a:rPr>
              <a:t> Jan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>
                <a:solidFill>
                  <a:prstClr val="white"/>
                </a:solidFill>
              </a:rPr>
              <a:t>Y3/4 </a:t>
            </a:r>
            <a:r>
              <a:rPr lang="en-GB" sz="1800" dirty="0" err="1">
                <a:solidFill>
                  <a:prstClr val="white"/>
                </a:solidFill>
              </a:rPr>
              <a:t>Sportshall</a:t>
            </a:r>
            <a:r>
              <a:rPr lang="en-GB" sz="1800" dirty="0">
                <a:solidFill>
                  <a:prstClr val="white"/>
                </a:solidFill>
              </a:rPr>
              <a:t> Athletics -14</a:t>
            </a:r>
            <a:r>
              <a:rPr lang="en-GB" sz="1800" baseline="30000" dirty="0">
                <a:solidFill>
                  <a:prstClr val="white"/>
                </a:solidFill>
              </a:rPr>
              <a:t>th</a:t>
            </a:r>
            <a:r>
              <a:rPr lang="en-GB" sz="1800" dirty="0">
                <a:solidFill>
                  <a:prstClr val="white"/>
                </a:solidFill>
              </a:rPr>
              <a:t> &amp; 16</a:t>
            </a:r>
            <a:r>
              <a:rPr lang="en-GB" sz="1800" baseline="30000" dirty="0">
                <a:solidFill>
                  <a:prstClr val="white"/>
                </a:solidFill>
              </a:rPr>
              <a:t>th</a:t>
            </a:r>
            <a:r>
              <a:rPr lang="en-GB" sz="1800" dirty="0">
                <a:solidFill>
                  <a:prstClr val="white"/>
                </a:solidFill>
              </a:rPr>
              <a:t> March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err="1">
                <a:solidFill>
                  <a:prstClr val="white"/>
                </a:solidFill>
              </a:rPr>
              <a:t>Wandsworth</a:t>
            </a:r>
            <a:r>
              <a:rPr lang="en-GB" sz="1800" dirty="0">
                <a:solidFill>
                  <a:prstClr val="white"/>
                </a:solidFill>
              </a:rPr>
              <a:t> District Year 5 Football -May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>
                <a:solidFill>
                  <a:prstClr val="white"/>
                </a:solidFill>
              </a:rPr>
              <a:t>AFC Wimbledon Year 4 football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>
                <a:solidFill>
                  <a:prstClr val="white"/>
                </a:solidFill>
              </a:rPr>
              <a:t>RFU Mega Fest – Year 4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>
                <a:solidFill>
                  <a:prstClr val="white"/>
                </a:solidFill>
              </a:rPr>
              <a:t>Mini Volleyball Festivals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prstClr val="white"/>
              </a:solidFill>
            </a:endParaRPr>
          </a:p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69" y="1252648"/>
            <a:ext cx="3651898" cy="205419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69" y="3402776"/>
            <a:ext cx="3651898" cy="205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5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426859" y="166689"/>
            <a:ext cx="8229600" cy="7395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 Spirit of the Games – Personal best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95785" y="968991"/>
            <a:ext cx="4073452" cy="44961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Rewarding schools for displaying Spirit of the Games values received really positive feedback from schools, teachers &amp; children.</a:t>
            </a:r>
          </a:p>
          <a:p>
            <a:pPr lvl="1"/>
            <a:r>
              <a:rPr lang="en-GB" sz="1200" dirty="0">
                <a:solidFill>
                  <a:schemeClr val="bg1"/>
                </a:solidFill>
              </a:rPr>
              <a:t>Respect</a:t>
            </a:r>
          </a:p>
          <a:p>
            <a:pPr lvl="1"/>
            <a:r>
              <a:rPr lang="en-GB" sz="1200" dirty="0">
                <a:solidFill>
                  <a:schemeClr val="bg1"/>
                </a:solidFill>
              </a:rPr>
              <a:t>Teamwork</a:t>
            </a:r>
          </a:p>
          <a:p>
            <a:pPr lvl="1"/>
            <a:r>
              <a:rPr lang="en-GB" sz="1200" dirty="0">
                <a:solidFill>
                  <a:schemeClr val="bg1"/>
                </a:solidFill>
              </a:rPr>
              <a:t>Pasion</a:t>
            </a:r>
          </a:p>
          <a:p>
            <a:pPr lvl="1"/>
            <a:r>
              <a:rPr lang="en-GB" sz="1200" dirty="0">
                <a:solidFill>
                  <a:schemeClr val="bg1"/>
                </a:solidFill>
              </a:rPr>
              <a:t>Determination</a:t>
            </a:r>
          </a:p>
          <a:p>
            <a:pPr lvl="1"/>
            <a:r>
              <a:rPr lang="en-GB" sz="1200" dirty="0">
                <a:solidFill>
                  <a:schemeClr val="bg1"/>
                </a:solidFill>
              </a:rPr>
              <a:t>Self Belief</a:t>
            </a:r>
          </a:p>
          <a:p>
            <a:pPr lvl="1"/>
            <a:r>
              <a:rPr lang="en-GB" sz="1200" dirty="0">
                <a:solidFill>
                  <a:schemeClr val="bg1"/>
                </a:solidFill>
              </a:rPr>
              <a:t>Honesty</a:t>
            </a:r>
          </a:p>
          <a:p>
            <a:pPr marL="457200" lvl="1" indent="0"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The aim of School Games is to encourage children to provide enjoyable &amp; positive experience.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School Games code of Conduct to be adhered to for every event.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43" y="1711794"/>
            <a:ext cx="4627545" cy="26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1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use of </a:t>
            </a:r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technology </a:t>
            </a: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</a:t>
            </a:r>
            <a:b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5184576" cy="439248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1800" dirty="0">
                <a:solidFill>
                  <a:prstClr val="white"/>
                </a:solidFill>
              </a:rPr>
              <a:t>New look webpage: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400" dirty="0">
                <a:solidFill>
                  <a:prstClr val="white"/>
                </a:solidFill>
                <a:hlinkClick r:id="rId2"/>
              </a:rPr>
              <a:t>www.wandsworthschoolgames.com</a:t>
            </a:r>
            <a:endParaRPr lang="en-GB" sz="24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>
                <a:solidFill>
                  <a:prstClr val="white"/>
                </a:solidFill>
              </a:rPr>
              <a:t>Login: your email address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>
                <a:solidFill>
                  <a:prstClr val="white"/>
                </a:solidFill>
              </a:rPr>
              <a:t>Password: 123456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GB" sz="1800" dirty="0">
                <a:solidFill>
                  <a:prstClr val="white"/>
                </a:solidFill>
              </a:rPr>
              <a:t>Please note that competitions run by 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GB" sz="1800" dirty="0">
                <a:solidFill>
                  <a:prstClr val="white"/>
                </a:solidFill>
              </a:rPr>
              <a:t>Enable have a different booking system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GB" sz="1800" dirty="0">
                <a:solidFill>
                  <a:prstClr val="white"/>
                </a:solidFill>
              </a:rPr>
              <a:t>Please follow us on Twitter :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GB" sz="1800" dirty="0">
                <a:solidFill>
                  <a:prstClr val="white"/>
                </a:solidFill>
              </a:rPr>
              <a:t>@</a:t>
            </a:r>
            <a:r>
              <a:rPr lang="en-GB" sz="1800" dirty="0" err="1">
                <a:solidFill>
                  <a:prstClr val="white"/>
                </a:solidFill>
              </a:rPr>
              <a:t>wandschoolgames</a:t>
            </a:r>
            <a:r>
              <a:rPr lang="en-GB" sz="1800" dirty="0">
                <a:solidFill>
                  <a:prstClr val="white"/>
                </a:solidFill>
              </a:rPr>
              <a:t> 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GB" sz="1800" dirty="0">
                <a:solidFill>
                  <a:prstClr val="white"/>
                </a:solidFill>
              </a:rPr>
              <a:t>@</a:t>
            </a:r>
            <a:r>
              <a:rPr lang="en-GB" sz="1800" dirty="0" err="1">
                <a:solidFill>
                  <a:prstClr val="white"/>
                </a:solidFill>
              </a:rPr>
              <a:t>activewands</a:t>
            </a:r>
            <a:endParaRPr lang="en-GB" sz="2400" dirty="0">
              <a:solidFill>
                <a:prstClr val="white"/>
              </a:solidFill>
            </a:endParaRP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GB" sz="1800" dirty="0">
                <a:solidFill>
                  <a:prstClr val="white"/>
                </a:solidFill>
              </a:rPr>
              <a:t>Does your school have a twitter account? 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GB" sz="1800" dirty="0">
                <a:solidFill>
                  <a:prstClr val="white"/>
                </a:solidFill>
              </a:rPr>
              <a:t>If so let us know!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60032" y="1417638"/>
            <a:ext cx="3826768" cy="423306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hlinkClick r:id="rId3"/>
              </a:rPr>
              <a:t>www.yourschoolgames.com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School Games Mark</a:t>
            </a:r>
          </a:p>
          <a:p>
            <a:r>
              <a:rPr lang="en-GB" sz="2400" dirty="0">
                <a:solidFill>
                  <a:schemeClr val="bg1"/>
                </a:solidFill>
              </a:rPr>
              <a:t>Inclusive Health Check</a:t>
            </a:r>
          </a:p>
          <a:p>
            <a:r>
              <a:rPr lang="en-GB" sz="2400" dirty="0">
                <a:solidFill>
                  <a:schemeClr val="bg1"/>
                </a:solidFill>
              </a:rPr>
              <a:t>Blog your successes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Prizes to be one</a:t>
            </a:r>
          </a:p>
          <a:p>
            <a:r>
              <a:rPr lang="en-GB" sz="2400" dirty="0">
                <a:solidFill>
                  <a:schemeClr val="bg1"/>
                </a:solidFill>
              </a:rPr>
              <a:t>Great resources for teachers</a:t>
            </a:r>
          </a:p>
          <a:p>
            <a:r>
              <a:rPr lang="en-GB" sz="2400" dirty="0">
                <a:solidFill>
                  <a:schemeClr val="bg1"/>
                </a:solidFill>
              </a:rPr>
              <a:t>Sports Format &amp; cards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PE &amp; Sport Premium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Confirmed for this academic year 2016-17, same as previous years.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Grant of £8,000 per year plus £5 per pupil 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Payment Schedule – 2 instalments made by Local Authority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First payment 29th October 2016 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Second payment 27</a:t>
            </a:r>
            <a:r>
              <a:rPr lang="en-GB" sz="20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 April 2017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Academies, Free &amp; Independent schools have different payment dates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For more info go to: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https://www.gov.uk/guidance/pe-and-sport-premium-for-primary-schools</a:t>
            </a:r>
          </a:p>
          <a:p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7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Primary PE Funding 2016/17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8960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Purpose of grant is to make </a:t>
            </a:r>
            <a:r>
              <a:rPr lang="en-GB" sz="2400" b="1" dirty="0">
                <a:solidFill>
                  <a:schemeClr val="bg1"/>
                </a:solidFill>
              </a:rPr>
              <a:t>additional</a:t>
            </a:r>
            <a:r>
              <a:rPr lang="en-GB" sz="2400" dirty="0">
                <a:solidFill>
                  <a:schemeClr val="bg1"/>
                </a:solidFill>
              </a:rPr>
              <a:t> &amp; </a:t>
            </a:r>
            <a:r>
              <a:rPr lang="en-GB" sz="2400" b="1" dirty="0">
                <a:solidFill>
                  <a:schemeClr val="bg1"/>
                </a:solidFill>
              </a:rPr>
              <a:t>sustainable </a:t>
            </a:r>
            <a:r>
              <a:rPr lang="en-GB" sz="2400" dirty="0">
                <a:solidFill>
                  <a:schemeClr val="bg1"/>
                </a:solidFill>
              </a:rPr>
              <a:t>improvements to provision of PE &amp; Sport  benefitting all pupils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Government does not consider the funding to be spent on employing coaches or specialist teachers to cover PPA. These should come out of core staffing budgets.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Schools must publish information of the premium on their website by 4 April 2017 and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 amount of funding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 full breakdown of how /or will be spent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What impact the school has seen on pupils PE &amp; sport participation and attainment and demonstrate how the improvements will be sustainable in the future.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36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279" y="692696"/>
            <a:ext cx="74373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New Sport England priorities: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412776"/>
            <a:ext cx="83002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Doubling the Primary PE and Sport Premium and continue to fund School Games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More sport and activity before and after school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Focus on supporting inactive children and students at transitions between both primary and secondary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Funding for projects where families with children can get active and play together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Increase in the percentage of children achieving swimming proficiency and </a:t>
            </a:r>
            <a:r>
              <a:rPr lang="en-GB" sz="2000" dirty="0" err="1">
                <a:solidFill>
                  <a:schemeClr val="bg1"/>
                </a:solidFill>
              </a:rPr>
              <a:t>Bikeability</a:t>
            </a: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7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8569" y="3604607"/>
            <a:ext cx="351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7811" y="1412776"/>
            <a:ext cx="80355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</a:rPr>
              <a:t>1. New soft drinks levy </a:t>
            </a:r>
          </a:p>
          <a:p>
            <a:r>
              <a:rPr lang="en-GB" sz="2700" dirty="0">
                <a:solidFill>
                  <a:schemeClr val="bg1"/>
                </a:solidFill>
              </a:rPr>
              <a:t>To be invested in programmes to reduce obesity and encourage physical activity and balanced diets for school age children from 2017. </a:t>
            </a:r>
          </a:p>
          <a:p>
            <a:endParaRPr lang="en-GB" sz="2700" dirty="0">
              <a:solidFill>
                <a:schemeClr val="bg1"/>
              </a:solidFill>
            </a:endParaRPr>
          </a:p>
          <a:p>
            <a:r>
              <a:rPr lang="en-GB" sz="2700" dirty="0">
                <a:solidFill>
                  <a:schemeClr val="bg1"/>
                </a:solidFill>
              </a:rPr>
              <a:t>This includes: </a:t>
            </a:r>
          </a:p>
          <a:p>
            <a:r>
              <a:rPr lang="en-GB" sz="2700" dirty="0">
                <a:solidFill>
                  <a:schemeClr val="bg1"/>
                </a:solidFill>
              </a:rPr>
              <a:t>•        Doubling the Primary PE and Sport Premium </a:t>
            </a:r>
          </a:p>
          <a:p>
            <a:r>
              <a:rPr lang="en-GB" sz="2700" dirty="0">
                <a:solidFill>
                  <a:schemeClr val="bg1"/>
                </a:solidFill>
              </a:rPr>
              <a:t>•	Further funding for healthy breakfast clubs </a:t>
            </a:r>
          </a:p>
          <a:p>
            <a:endParaRPr lang="en-GB" sz="27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7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391" y="764704"/>
            <a:ext cx="6547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Childhood Obesity A Plan for Action</a:t>
            </a:r>
          </a:p>
        </p:txBody>
      </p:sp>
    </p:spTree>
    <p:extLst>
      <p:ext uri="{BB962C8B-B14F-4D97-AF65-F5344CB8AC3E}">
        <p14:creationId xmlns:p14="http://schemas.microsoft.com/office/powerpoint/2010/main" val="274128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8569" y="3604607"/>
            <a:ext cx="351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391" y="617597"/>
            <a:ext cx="6547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Childhood Obesity A Plan for 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325" y="1340768"/>
            <a:ext cx="77249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2. Helping all children to enjoy an hour of physical 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activity every day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Every primary school child should get at least 60 minutes of moderate to vigorous physical activity a day.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At least 30 minutes should be delivered in school every day through active break times, PE, extra-curricular clubs, active lessons, or other sport and physical activity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 remaining 30 minutes supported by parents and carers outside of school time.  </a:t>
            </a:r>
          </a:p>
        </p:txBody>
      </p:sp>
    </p:spTree>
    <p:extLst>
      <p:ext uri="{BB962C8B-B14F-4D97-AF65-F5344CB8AC3E}">
        <p14:creationId xmlns:p14="http://schemas.microsoft.com/office/powerpoint/2010/main" val="3274429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8569" y="3604607"/>
            <a:ext cx="351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887" y="655724"/>
            <a:ext cx="6547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Childhood Obesity A Plan for 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887" y="1457865"/>
            <a:ext cx="728203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dirty="0">
                <a:solidFill>
                  <a:schemeClr val="bg1"/>
                </a:solidFill>
              </a:rPr>
              <a:t>3. Schools will be supported on how they spend their available funds for maximum impact.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</a:rPr>
              <a:t>Ofsted assess effective use the Primary PE and Sport Premium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</a:rPr>
              <a:t>Physical activity will be a key part of the new healthy schools rating scheme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</a:rPr>
              <a:t>Schools will continue to have the freedom to consider spending the Primary PE and Sport Premium but PHE will be developing advice to schools for the academic year 2017/18.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bg1"/>
                </a:solidFill>
              </a:rPr>
              <a:t>PHE will make available a new interactive online tool which will help schools plan at least 30 minutes of physical activity every day. </a:t>
            </a:r>
          </a:p>
        </p:txBody>
      </p:sp>
    </p:spTree>
    <p:extLst>
      <p:ext uri="{BB962C8B-B14F-4D97-AF65-F5344CB8AC3E}">
        <p14:creationId xmlns:p14="http://schemas.microsoft.com/office/powerpoint/2010/main" val="2791922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8569" y="3604607"/>
            <a:ext cx="3514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887" y="1284859"/>
            <a:ext cx="6547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Childhood Obesity A Plan for 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887" y="1964938"/>
            <a:ext cx="80484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5. A new healthy rating scheme for primary schools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 new voluntary healthy rating scheme for primary schools, building on existing schemes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Schools should celebrate healthy approaches towards tackling obesity amongst their pupils,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Annual competition to recognise schools with the most innovative and impactful projects will be launched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Ofsted will be refer to this scheme in the school inspection handbook </a:t>
            </a:r>
          </a:p>
        </p:txBody>
      </p:sp>
    </p:spTree>
    <p:extLst>
      <p:ext uri="{BB962C8B-B14F-4D97-AF65-F5344CB8AC3E}">
        <p14:creationId xmlns:p14="http://schemas.microsoft.com/office/powerpoint/2010/main" val="12417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Welcome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925733" cy="3895725"/>
          </a:xfrm>
        </p:spPr>
      </p:pic>
    </p:spTree>
    <p:extLst>
      <p:ext uri="{BB962C8B-B14F-4D97-AF65-F5344CB8AC3E}">
        <p14:creationId xmlns:p14="http://schemas.microsoft.com/office/powerpoint/2010/main" val="425579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Primary School Contribution to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School Games Consultation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Administration Support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Facility Hire</a:t>
            </a:r>
          </a:p>
          <a:p>
            <a:r>
              <a:rPr lang="en-GB" dirty="0">
                <a:solidFill>
                  <a:schemeClr val="bg1"/>
                </a:solidFill>
              </a:rPr>
              <a:t>Medals</a:t>
            </a:r>
          </a:p>
          <a:p>
            <a:r>
              <a:rPr lang="en-GB" dirty="0">
                <a:solidFill>
                  <a:schemeClr val="bg1"/>
                </a:solidFill>
              </a:rPr>
              <a:t>Certificates</a:t>
            </a:r>
          </a:p>
          <a:p>
            <a:r>
              <a:rPr lang="en-GB" dirty="0">
                <a:solidFill>
                  <a:schemeClr val="bg1"/>
                </a:solidFill>
              </a:rPr>
              <a:t>Printing costs</a:t>
            </a:r>
          </a:p>
          <a:p>
            <a:r>
              <a:rPr lang="en-GB" dirty="0">
                <a:solidFill>
                  <a:schemeClr val="bg1"/>
                </a:solidFill>
              </a:rPr>
              <a:t>Officials / Referees</a:t>
            </a:r>
          </a:p>
          <a:p>
            <a:r>
              <a:rPr lang="en-GB" dirty="0" err="1">
                <a:solidFill>
                  <a:schemeClr val="bg1"/>
                </a:solidFill>
              </a:rPr>
              <a:t>Wandsworth</a:t>
            </a:r>
            <a:r>
              <a:rPr lang="en-GB" dirty="0">
                <a:solidFill>
                  <a:schemeClr val="bg1"/>
                </a:solidFill>
              </a:rPr>
              <a:t> LYG T-Shirts</a:t>
            </a:r>
          </a:p>
          <a:p>
            <a:r>
              <a:rPr lang="en-GB" dirty="0">
                <a:solidFill>
                  <a:schemeClr val="bg1"/>
                </a:solidFill>
              </a:rPr>
              <a:t>Surrey Schools Cricket Affiliation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CPD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91471" cy="3951288"/>
          </a:xfrm>
        </p:spPr>
        <p:txBody>
          <a:bodyPr/>
          <a:lstStyle/>
          <a:p>
            <a:r>
              <a:rPr lang="en-GB" sz="1800" dirty="0">
                <a:solidFill>
                  <a:schemeClr val="bg1"/>
                </a:solidFill>
              </a:rPr>
              <a:t>3 x Primary PE Forums</a:t>
            </a:r>
          </a:p>
          <a:p>
            <a:r>
              <a:rPr lang="en-GB" sz="1800" dirty="0">
                <a:solidFill>
                  <a:schemeClr val="bg1"/>
                </a:solidFill>
              </a:rPr>
              <a:t>Programme of Sports Specific Courses</a:t>
            </a:r>
          </a:p>
          <a:p>
            <a:r>
              <a:rPr lang="en-GB" sz="1800" dirty="0">
                <a:solidFill>
                  <a:schemeClr val="bg1"/>
                </a:solidFill>
              </a:rPr>
              <a:t>Inclusive PE Courses/Advice/Competitions/IHC</a:t>
            </a:r>
          </a:p>
          <a:p>
            <a:r>
              <a:rPr lang="en-GB" sz="1800" dirty="0">
                <a:solidFill>
                  <a:schemeClr val="bg1"/>
                </a:solidFill>
              </a:rPr>
              <a:t>School Games Mark Advice</a:t>
            </a:r>
          </a:p>
          <a:p>
            <a:r>
              <a:rPr lang="en-GB" sz="1800" dirty="0">
                <a:solidFill>
                  <a:schemeClr val="bg1"/>
                </a:solidFill>
              </a:rPr>
              <a:t>Bespoke training courses for teachers &amp; support staff</a:t>
            </a:r>
          </a:p>
          <a:p>
            <a:r>
              <a:rPr lang="en-GB" sz="1800" dirty="0">
                <a:solidFill>
                  <a:schemeClr val="bg1"/>
                </a:solidFill>
              </a:rPr>
              <a:t>C4L Training Days </a:t>
            </a:r>
          </a:p>
          <a:p>
            <a:r>
              <a:rPr lang="en-GB" sz="1800" dirty="0">
                <a:solidFill>
                  <a:schemeClr val="bg1"/>
                </a:solidFill>
              </a:rPr>
              <a:t>Playground Leaders courses</a:t>
            </a:r>
          </a:p>
          <a:p>
            <a:r>
              <a:rPr lang="en-GB" sz="1800" dirty="0">
                <a:solidFill>
                  <a:schemeClr val="bg1"/>
                </a:solidFill>
              </a:rPr>
              <a:t>Lunchtime Supervisors Courses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5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CPD Courses for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525963"/>
          </a:xfrm>
        </p:spPr>
        <p:txBody>
          <a:bodyPr/>
          <a:lstStyle/>
          <a:p>
            <a:pPr lvl="0"/>
            <a:r>
              <a:rPr lang="en-GB" sz="1800" dirty="0">
                <a:solidFill>
                  <a:prstClr val="white"/>
                </a:solidFill>
              </a:rPr>
              <a:t>Primary Netball-Today</a:t>
            </a:r>
          </a:p>
          <a:p>
            <a:pPr lvl="0"/>
            <a:r>
              <a:rPr lang="en-GB" sz="1800" dirty="0" err="1">
                <a:solidFill>
                  <a:prstClr val="white"/>
                </a:solidFill>
              </a:rPr>
              <a:t>Quicksticks</a:t>
            </a:r>
            <a:r>
              <a:rPr lang="en-GB" sz="1800" dirty="0">
                <a:solidFill>
                  <a:prstClr val="white"/>
                </a:solidFill>
              </a:rPr>
              <a:t> Hockey – 2nd Nov</a:t>
            </a:r>
          </a:p>
          <a:p>
            <a:pPr lvl="0"/>
            <a:r>
              <a:rPr lang="en-GB" sz="1800" dirty="0">
                <a:solidFill>
                  <a:prstClr val="white"/>
                </a:solidFill>
              </a:rPr>
              <a:t>FA Teachers Course – 4</a:t>
            </a:r>
            <a:r>
              <a:rPr lang="en-GB" sz="1800" baseline="30000" dirty="0">
                <a:solidFill>
                  <a:prstClr val="white"/>
                </a:solidFill>
              </a:rPr>
              <a:t>th</a:t>
            </a:r>
            <a:r>
              <a:rPr lang="en-GB" sz="1800" dirty="0">
                <a:solidFill>
                  <a:prstClr val="white"/>
                </a:solidFill>
              </a:rPr>
              <a:t> Nov</a:t>
            </a:r>
          </a:p>
          <a:p>
            <a:pPr lvl="0"/>
            <a:r>
              <a:rPr lang="en-GB" sz="1800" dirty="0">
                <a:solidFill>
                  <a:prstClr val="white"/>
                </a:solidFill>
              </a:rPr>
              <a:t>Primary PE Forum 5</a:t>
            </a:r>
            <a:r>
              <a:rPr lang="en-GB" sz="1800" baseline="30000" dirty="0">
                <a:solidFill>
                  <a:prstClr val="white"/>
                </a:solidFill>
              </a:rPr>
              <a:t>th</a:t>
            </a:r>
            <a:r>
              <a:rPr lang="en-GB" sz="1800" dirty="0">
                <a:solidFill>
                  <a:prstClr val="white"/>
                </a:solidFill>
              </a:rPr>
              <a:t> Jan TBC</a:t>
            </a:r>
          </a:p>
          <a:p>
            <a:pPr lvl="0"/>
            <a:r>
              <a:rPr lang="en-GB" sz="1800" dirty="0">
                <a:solidFill>
                  <a:prstClr val="white"/>
                </a:solidFill>
              </a:rPr>
              <a:t>Inclusive PE </a:t>
            </a:r>
          </a:p>
          <a:p>
            <a:pPr lvl="0"/>
            <a:r>
              <a:rPr lang="en-GB" sz="1800" dirty="0">
                <a:solidFill>
                  <a:prstClr val="white"/>
                </a:solidFill>
              </a:rPr>
              <a:t>Tag Rugby -6</a:t>
            </a:r>
            <a:r>
              <a:rPr lang="en-GB" sz="1800" baseline="30000" dirty="0">
                <a:solidFill>
                  <a:prstClr val="white"/>
                </a:solidFill>
              </a:rPr>
              <a:t>th</a:t>
            </a:r>
            <a:r>
              <a:rPr lang="en-GB" sz="1800" dirty="0">
                <a:solidFill>
                  <a:prstClr val="white"/>
                </a:solidFill>
              </a:rPr>
              <a:t> Feb TBC</a:t>
            </a:r>
          </a:p>
          <a:p>
            <a:pPr lvl="0"/>
            <a:r>
              <a:rPr lang="en-GB" sz="1800" dirty="0">
                <a:solidFill>
                  <a:prstClr val="white"/>
                </a:solidFill>
              </a:rPr>
              <a:t>Primary Tennis </a:t>
            </a:r>
          </a:p>
          <a:p>
            <a:pPr lvl="0"/>
            <a:r>
              <a:rPr lang="en-GB" sz="1800" dirty="0">
                <a:solidFill>
                  <a:prstClr val="white"/>
                </a:solidFill>
              </a:rPr>
              <a:t>Cricket</a:t>
            </a:r>
          </a:p>
          <a:p>
            <a:pPr lvl="0"/>
            <a:r>
              <a:rPr lang="en-GB" sz="1800" dirty="0">
                <a:solidFill>
                  <a:prstClr val="white"/>
                </a:solidFill>
              </a:rPr>
              <a:t>Volleyball</a:t>
            </a:r>
          </a:p>
          <a:p>
            <a:pPr lvl="0"/>
            <a:r>
              <a:rPr lang="en-GB" sz="1800" dirty="0">
                <a:solidFill>
                  <a:prstClr val="white"/>
                </a:solidFill>
              </a:rPr>
              <a:t>PE Forum 3 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11" y="980728"/>
            <a:ext cx="3976599" cy="2236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11" y="3456600"/>
            <a:ext cx="3931929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41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9828" y="5632061"/>
            <a:ext cx="366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LONDON NETWORK DAY – 10</a:t>
            </a:r>
            <a:r>
              <a:rPr lang="en-GB" sz="1200" b="1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GB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May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919" y="788875"/>
            <a:ext cx="4492895" cy="630057"/>
          </a:xfrm>
          <a:prstGeom prst="rect">
            <a:avLst/>
          </a:prstGeom>
          <a:solidFill>
            <a:srgbClr val="13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 sz="2700" dirty="0">
                <a:solidFill>
                  <a:schemeClr val="bg1"/>
                </a:solidFill>
              </a:rPr>
              <a:t> C4L ‘Inspired’ Clubs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533481" y="1681344"/>
            <a:ext cx="3995770" cy="585002"/>
          </a:xfrm>
        </p:spPr>
        <p:txBody>
          <a:bodyPr>
            <a:normAutofit fontScale="85000" lnSpcReduction="20000"/>
          </a:bodyPr>
          <a:lstStyle/>
          <a:p>
            <a:r>
              <a:rPr lang="en-GB" sz="1950" dirty="0">
                <a:solidFill>
                  <a:schemeClr val="bg1"/>
                </a:solidFill>
              </a:rPr>
              <a:t>A C4L Inspired  Club </a:t>
            </a:r>
            <a:r>
              <a:rPr lang="en-GB" sz="4275" dirty="0">
                <a:solidFill>
                  <a:schemeClr val="bg1"/>
                </a:solidFill>
                <a:sym typeface="Wingdings" panose="05000000000000000000" pitchFamily="2" charset="2"/>
              </a:rPr>
              <a:t></a:t>
            </a:r>
            <a:endParaRPr lang="en-GB" sz="4275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84919" y="2206168"/>
            <a:ext cx="4905646" cy="2592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i="1" dirty="0">
                <a:solidFill>
                  <a:schemeClr val="bg1"/>
                </a:solidFill>
              </a:rPr>
              <a:t>Extra curricular Clubs with C4L aims &amp; ethos:</a:t>
            </a:r>
          </a:p>
          <a:p>
            <a:r>
              <a:rPr lang="en-GB" sz="1800" i="1" dirty="0">
                <a:solidFill>
                  <a:schemeClr val="bg1"/>
                </a:solidFill>
              </a:rPr>
              <a:t>Targets least active &amp; increases  physical activity</a:t>
            </a:r>
          </a:p>
          <a:p>
            <a:r>
              <a:rPr lang="en-GB" sz="1800" i="1" dirty="0">
                <a:solidFill>
                  <a:schemeClr val="bg1"/>
                </a:solidFill>
              </a:rPr>
              <a:t>Promotes &amp; improves healthy &amp; active lifestyles</a:t>
            </a:r>
          </a:p>
          <a:p>
            <a:r>
              <a:rPr lang="en-GB" sz="1800" i="1" dirty="0">
                <a:solidFill>
                  <a:schemeClr val="bg1"/>
                </a:solidFill>
              </a:rPr>
              <a:t>Embedded in school improvement</a:t>
            </a:r>
          </a:p>
          <a:p>
            <a:pPr lvl="0"/>
            <a:r>
              <a:rPr lang="en-GB" sz="1800" i="1" dirty="0">
                <a:solidFill>
                  <a:schemeClr val="bg1"/>
                </a:solidFill>
              </a:rPr>
              <a:t>Creates a sense of belonging</a:t>
            </a:r>
          </a:p>
          <a:p>
            <a:pPr lvl="0"/>
            <a:r>
              <a:rPr lang="en-GB" sz="1800" i="1" dirty="0">
                <a:solidFill>
                  <a:schemeClr val="bg1"/>
                </a:solidFill>
              </a:rPr>
              <a:t>Exciting &amp; inspirational environment</a:t>
            </a:r>
          </a:p>
          <a:p>
            <a:r>
              <a:rPr lang="en-GB" sz="1800" i="1" dirty="0">
                <a:solidFill>
                  <a:schemeClr val="bg1"/>
                </a:solidFill>
              </a:rPr>
              <a:t>Uses some C4L Resources / cards / equipment</a:t>
            </a:r>
          </a:p>
          <a:p>
            <a:r>
              <a:rPr lang="en-GB" sz="1800" i="1" dirty="0">
                <a:solidFill>
                  <a:schemeClr val="bg1"/>
                </a:solidFill>
              </a:rPr>
              <a:t>Runs for 12 weeks </a:t>
            </a:r>
          </a:p>
          <a:p>
            <a:endParaRPr lang="en-GB" sz="18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190566" y="2201961"/>
            <a:ext cx="3707084" cy="2811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Plan to run a number of  C4L Inspired training days at host schools. 4-5 schools would send along potential C4L Club Delivers &amp; Champions</a:t>
            </a:r>
          </a:p>
        </p:txBody>
      </p:sp>
    </p:spTree>
    <p:extLst>
      <p:ext uri="{BB962C8B-B14F-4D97-AF65-F5344CB8AC3E}">
        <p14:creationId xmlns:p14="http://schemas.microsoft.com/office/powerpoint/2010/main" val="2468115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Change for Life Training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137" y="1124744"/>
            <a:ext cx="4038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bg1"/>
                </a:solidFill>
              </a:rPr>
              <a:t>Primary Club Deliverer</a:t>
            </a:r>
            <a:r>
              <a:rPr lang="en-GB" dirty="0"/>
              <a:t> 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Role: Establish &amp; deliver club and recruiting least active participants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Can be:</a:t>
            </a:r>
          </a:p>
          <a:p>
            <a:r>
              <a:rPr lang="en-GB" sz="2400" dirty="0">
                <a:solidFill>
                  <a:schemeClr val="bg1"/>
                </a:solidFill>
              </a:rPr>
              <a:t>Teacher</a:t>
            </a:r>
          </a:p>
          <a:p>
            <a:pPr lvl="0"/>
            <a:r>
              <a:rPr lang="en-GB" sz="2400" dirty="0">
                <a:solidFill>
                  <a:schemeClr val="bg1"/>
                </a:solidFill>
              </a:rPr>
              <a:t>Teaching Assistant</a:t>
            </a:r>
          </a:p>
          <a:p>
            <a:pPr lvl="0"/>
            <a:r>
              <a:rPr lang="en-GB" sz="2400" dirty="0">
                <a:solidFill>
                  <a:schemeClr val="bg1"/>
                </a:solidFill>
              </a:rPr>
              <a:t>Lunchtime supervisor</a:t>
            </a:r>
          </a:p>
          <a:p>
            <a:pPr lvl="0"/>
            <a:r>
              <a:rPr lang="en-GB" sz="2400" dirty="0">
                <a:solidFill>
                  <a:schemeClr val="bg1"/>
                </a:solidFill>
              </a:rPr>
              <a:t>Parent</a:t>
            </a:r>
          </a:p>
          <a:p>
            <a:r>
              <a:rPr lang="en-GB" sz="2400" dirty="0">
                <a:solidFill>
                  <a:schemeClr val="bg1"/>
                </a:solidFill>
              </a:rPr>
              <a:t>Young Ambassador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Change4Life Champions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Year 5/6 students</a:t>
            </a:r>
          </a:p>
          <a:p>
            <a:pPr lvl="0"/>
            <a:r>
              <a:rPr lang="en-GB" sz="2400" dirty="0">
                <a:solidFill>
                  <a:schemeClr val="bg1"/>
                </a:solidFill>
              </a:rPr>
              <a:t>Promotion and delivery of the club</a:t>
            </a:r>
          </a:p>
          <a:p>
            <a:pPr lvl="0"/>
            <a:r>
              <a:rPr lang="en-GB" sz="2400" dirty="0">
                <a:solidFill>
                  <a:schemeClr val="bg1"/>
                </a:solidFill>
              </a:rPr>
              <a:t>Healthy active lifestyles ambassadors across school</a:t>
            </a:r>
          </a:p>
          <a:p>
            <a:r>
              <a:rPr lang="en-GB" sz="2400" dirty="0">
                <a:solidFill>
                  <a:schemeClr val="bg1"/>
                </a:solidFill>
              </a:rPr>
              <a:t>Peer to peer support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48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Inclusive Health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www.yourschoolgames.co.uk</a:t>
            </a:r>
          </a:p>
          <a:p>
            <a:r>
              <a:rPr lang="en-GB" sz="1600" dirty="0">
                <a:solidFill>
                  <a:schemeClr val="bg1"/>
                </a:solidFill>
              </a:rPr>
              <a:t>Inclusive Health Check – A resource designed for schools to self-evaluate their provision of inclusive sport</a:t>
            </a:r>
          </a:p>
          <a:p>
            <a:r>
              <a:rPr lang="en-GB" sz="1600" dirty="0">
                <a:solidFill>
                  <a:schemeClr val="bg1"/>
                </a:solidFill>
              </a:rPr>
              <a:t>20 Questions 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Staff/Infrastructure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Inclusive PE Curriculum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Fully Inclusive OSHL </a:t>
            </a:r>
            <a:r>
              <a:rPr lang="en-GB" sz="1600" dirty="0" err="1">
                <a:solidFill>
                  <a:schemeClr val="bg1"/>
                </a:solidFill>
              </a:rPr>
              <a:t>Activites</a:t>
            </a:r>
            <a:endParaRPr lang="en-GB" sz="1600" dirty="0">
              <a:solidFill>
                <a:schemeClr val="bg1"/>
              </a:solidFill>
            </a:endParaRP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Inclusive Level One competitions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Access to Inclusive Level 2 Competitions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Sustained participation in community</a:t>
            </a:r>
          </a:p>
          <a:p>
            <a:pPr marL="457200" lvl="1" indent="0"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Produces an action plan with Actions/ Considerations &amp; TOP TIPS to make your school PE &amp; Sport more inclusive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31255" y="1052736"/>
            <a:ext cx="2755545" cy="1953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77500"/>
            <a:ext cx="4315972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39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2645641"/>
            <a:ext cx="2518560" cy="16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80641" y="4225320"/>
            <a:ext cx="8670240" cy="119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202" rIns="0" bIns="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GB" altLang="en-US" sz="3991" dirty="0" err="1">
                <a:solidFill>
                  <a:schemeClr val="bg1"/>
                </a:solidFill>
              </a:rPr>
              <a:t>Hillcroft</a:t>
            </a:r>
            <a:r>
              <a:rPr lang="en-GB" altLang="en-US" sz="3991" dirty="0">
                <a:solidFill>
                  <a:schemeClr val="bg1"/>
                </a:solidFill>
              </a:rPr>
              <a:t> Lacrosse Club – </a:t>
            </a:r>
          </a:p>
          <a:p>
            <a:pPr algn="ctr" eaLnBrk="1">
              <a:spcAft>
                <a:spcPct val="0"/>
              </a:spcAft>
            </a:pPr>
            <a:r>
              <a:rPr lang="en-GB" altLang="en-US" sz="3991" dirty="0">
                <a:solidFill>
                  <a:schemeClr val="bg1"/>
                </a:solidFill>
              </a:rPr>
              <a:t>Lacrosse for schools in </a:t>
            </a:r>
            <a:r>
              <a:rPr lang="en-GB" altLang="en-US" sz="3991" dirty="0" err="1">
                <a:solidFill>
                  <a:schemeClr val="bg1"/>
                </a:solidFill>
              </a:rPr>
              <a:t>Wandsworth</a:t>
            </a:r>
            <a:endParaRPr lang="en-GB" altLang="en-US" sz="3991" dirty="0">
              <a:solidFill>
                <a:schemeClr val="bg1"/>
              </a:solidFill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21" y="1038601"/>
            <a:ext cx="2998080" cy="1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21" y="1679401"/>
            <a:ext cx="3201120" cy="212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451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alt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6481" y="1417321"/>
            <a:ext cx="8226720" cy="4232160"/>
          </a:xfrm>
        </p:spPr>
        <p:txBody>
          <a:bodyPr/>
          <a:lstStyle/>
          <a:p>
            <a:pPr eaLnBrk="1">
              <a:buFont typeface="Arial" panose="020B0604020202020204" pitchFamily="34" charset="0"/>
              <a:buChar char="•"/>
            </a:pPr>
            <a:r>
              <a:rPr lang="en-GB" altLang="en-US" sz="2177" dirty="0">
                <a:solidFill>
                  <a:schemeClr val="bg1"/>
                </a:solidFill>
              </a:rPr>
              <a:t>What is Lacrosse?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en-GB" altLang="en-US" sz="2177" dirty="0">
                <a:solidFill>
                  <a:schemeClr val="bg1"/>
                </a:solidFill>
              </a:rPr>
              <a:t>Why Lacrosse?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en-GB" altLang="en-US" sz="2177" dirty="0">
                <a:solidFill>
                  <a:schemeClr val="bg1"/>
                </a:solidFill>
              </a:rPr>
              <a:t>Which versions exist?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en-GB" altLang="en-US" sz="2177" dirty="0">
                <a:solidFill>
                  <a:schemeClr val="bg1"/>
                </a:solidFill>
              </a:rPr>
              <a:t>Help we can offer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en-GB" altLang="en-US" sz="2177" dirty="0">
                <a:solidFill>
                  <a:schemeClr val="bg1"/>
                </a:solidFill>
              </a:rPr>
              <a:t>How to get involved?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en-GB" altLang="en-US" sz="2177" dirty="0">
                <a:solidFill>
                  <a:schemeClr val="bg1"/>
                </a:solidFill>
              </a:rPr>
              <a:t>Try Lacrosse at Merton Pop Lacrosse tournament</a:t>
            </a:r>
          </a:p>
        </p:txBody>
      </p:sp>
    </p:spTree>
    <p:extLst>
      <p:ext uri="{BB962C8B-B14F-4D97-AF65-F5344CB8AC3E}">
        <p14:creationId xmlns:p14="http://schemas.microsoft.com/office/powerpoint/2010/main" val="2442138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What is Lacrosse?</a:t>
            </a:r>
            <a:br>
              <a:rPr lang="en-GB" altLang="en-US" dirty="0">
                <a:solidFill>
                  <a:schemeClr val="bg1"/>
                </a:solidFill>
              </a:rPr>
            </a:b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Lacrosse is a fast, high scoring team sport and typical invasion game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Different versions are available for different levels of ability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It is safe and easy to run as major and complimentary sport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Exit routes for all ages and sports to regional and national tournaments, 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As a small sport, bespoke solutions achievable</a:t>
            </a:r>
          </a:p>
          <a:p>
            <a:pPr marL="414726" indent="-414726">
              <a:buFontTx/>
              <a:buChar char="-"/>
            </a:pPr>
            <a:endParaRPr lang="en-GB" altLang="en-US" dirty="0"/>
          </a:p>
          <a:p>
            <a:pPr marL="414726" indent="-414726">
              <a:buFontTx/>
              <a:buChar char="-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91287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Why Lacrosse?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‘level playing field’, no head start for stronger/faster/more experienced kids: the game requires a wide range of skills and abilities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Fun from the beginning: Easily accessible, many goals, ‘run and gun’ high scoring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Great addition to sports offered, engaging kids that might be unengaged in other sports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Kit provided and affordable at later stage</a:t>
            </a:r>
          </a:p>
        </p:txBody>
      </p:sp>
    </p:spTree>
    <p:extLst>
      <p:ext uri="{BB962C8B-B14F-4D97-AF65-F5344CB8AC3E}">
        <p14:creationId xmlns:p14="http://schemas.microsoft.com/office/powerpoint/2010/main" val="1506919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Which versions exist?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Pop Lacrosse:</a:t>
            </a:r>
          </a:p>
          <a:p>
            <a:pPr marL="777611" lvl="1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No contact, no goalie, small goals, soft balls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Boys/men’s Lacrosse</a:t>
            </a:r>
          </a:p>
          <a:p>
            <a:pPr marL="777611" lvl="1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Contact (no take outs for juniors), helmet, gloves, stick with pocket, 10 a side, white rubber ball</a:t>
            </a:r>
          </a:p>
          <a:p>
            <a:pPr marL="777611" lvl="1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Goaltender, defender, midfield, attack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Girls/women’s Lacrosse</a:t>
            </a:r>
          </a:p>
          <a:p>
            <a:pPr marL="777611" lvl="1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No contact but stick check in limits, </a:t>
            </a:r>
            <a:r>
              <a:rPr lang="en-GB" altLang="en-US" sz="2400" dirty="0" err="1">
                <a:solidFill>
                  <a:schemeClr val="bg1"/>
                </a:solidFill>
              </a:rPr>
              <a:t>mouthguard</a:t>
            </a:r>
            <a:r>
              <a:rPr lang="en-GB" altLang="en-US" sz="2400" dirty="0">
                <a:solidFill>
                  <a:schemeClr val="bg1"/>
                </a:solidFill>
              </a:rPr>
              <a:t>, stick without pocket, 12 a side, yellow rubber ball</a:t>
            </a:r>
          </a:p>
        </p:txBody>
      </p:sp>
    </p:spTree>
    <p:extLst>
      <p:ext uri="{BB962C8B-B14F-4D97-AF65-F5344CB8AC3E}">
        <p14:creationId xmlns:p14="http://schemas.microsoft.com/office/powerpoint/2010/main" val="128865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638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172272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9.30am – Arrival</a:t>
            </a:r>
          </a:p>
          <a:p>
            <a:r>
              <a:rPr lang="en-GB" sz="1400" dirty="0">
                <a:solidFill>
                  <a:schemeClr val="bg1"/>
                </a:solidFill>
              </a:rPr>
              <a:t>9.40am – Overview of the day</a:t>
            </a:r>
          </a:p>
          <a:p>
            <a:r>
              <a:rPr lang="en-GB" sz="1400" dirty="0">
                <a:solidFill>
                  <a:schemeClr val="bg1"/>
                </a:solidFill>
              </a:rPr>
              <a:t>9.45am – Putney Leisure Centre – Diving Programme – Melinda </a:t>
            </a:r>
            <a:r>
              <a:rPr lang="en-GB" sz="1400" dirty="0" err="1">
                <a:solidFill>
                  <a:schemeClr val="bg1"/>
                </a:solidFill>
              </a:rPr>
              <a:t>Matyas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</a:p>
          <a:p>
            <a:r>
              <a:rPr lang="en-GB" sz="1400" dirty="0">
                <a:solidFill>
                  <a:schemeClr val="bg1"/>
                </a:solidFill>
              </a:rPr>
              <a:t>10am – School Games Mark &amp; School Games Review - Nick</a:t>
            </a:r>
          </a:p>
          <a:p>
            <a:r>
              <a:rPr lang="en-GB" sz="1400" dirty="0">
                <a:solidFill>
                  <a:schemeClr val="bg1"/>
                </a:solidFill>
              </a:rPr>
              <a:t>10.15am – PE Premium &amp; Obesity Strategy -Peter</a:t>
            </a:r>
          </a:p>
          <a:p>
            <a:r>
              <a:rPr lang="en-GB" sz="1400" dirty="0">
                <a:solidFill>
                  <a:schemeClr val="bg1"/>
                </a:solidFill>
              </a:rPr>
              <a:t>10.30am – Competition &amp; CPD offer for 2016/17 </a:t>
            </a:r>
          </a:p>
          <a:p>
            <a:r>
              <a:rPr lang="en-GB" sz="1400" dirty="0">
                <a:solidFill>
                  <a:schemeClr val="bg1"/>
                </a:solidFill>
              </a:rPr>
              <a:t>10.45am – Henning Schmidt – </a:t>
            </a:r>
            <a:r>
              <a:rPr lang="en-GB" sz="1400" dirty="0" err="1">
                <a:solidFill>
                  <a:schemeClr val="bg1"/>
                </a:solidFill>
              </a:rPr>
              <a:t>Hillcroft</a:t>
            </a:r>
            <a:r>
              <a:rPr lang="en-GB" sz="1400" dirty="0">
                <a:solidFill>
                  <a:schemeClr val="bg1"/>
                </a:solidFill>
              </a:rPr>
              <a:t> Lacrosse </a:t>
            </a:r>
          </a:p>
          <a:p>
            <a:r>
              <a:rPr lang="en-GB" sz="1400" dirty="0">
                <a:solidFill>
                  <a:schemeClr val="bg1"/>
                </a:solidFill>
              </a:rPr>
              <a:t>11am – Break</a:t>
            </a:r>
          </a:p>
          <a:p>
            <a:r>
              <a:rPr lang="en-GB" sz="1400" dirty="0">
                <a:solidFill>
                  <a:schemeClr val="bg1"/>
                </a:solidFill>
              </a:rPr>
              <a:t>11.15am – Beat It! Children’s Weight Management Programme (Anne-Marie)</a:t>
            </a:r>
          </a:p>
          <a:p>
            <a:r>
              <a:rPr lang="en-GB" sz="1400" dirty="0">
                <a:solidFill>
                  <a:schemeClr val="bg1"/>
                </a:solidFill>
              </a:rPr>
              <a:t>11.30am – School Running Initiatives (Peter)</a:t>
            </a:r>
          </a:p>
          <a:p>
            <a:r>
              <a:rPr lang="en-GB" sz="1400" dirty="0">
                <a:solidFill>
                  <a:schemeClr val="bg1"/>
                </a:solidFill>
              </a:rPr>
              <a:t>11.40am-11.50pm – Lifetime Tennis</a:t>
            </a:r>
          </a:p>
          <a:p>
            <a:r>
              <a:rPr lang="en-GB" sz="1400" dirty="0">
                <a:solidFill>
                  <a:schemeClr val="bg1"/>
                </a:solidFill>
              </a:rPr>
              <a:t>11.50-12 Noon – AFC Wimbledon Foundation</a:t>
            </a:r>
          </a:p>
          <a:p>
            <a:r>
              <a:rPr lang="en-GB" sz="1400" dirty="0">
                <a:solidFill>
                  <a:schemeClr val="bg1"/>
                </a:solidFill>
              </a:rPr>
              <a:t>12:00-12:.30pm – </a:t>
            </a:r>
            <a:r>
              <a:rPr lang="en-GB" sz="1400" dirty="0" err="1">
                <a:solidFill>
                  <a:schemeClr val="bg1"/>
                </a:solidFill>
              </a:rPr>
              <a:t>Wandsworth</a:t>
            </a:r>
            <a:r>
              <a:rPr lang="en-GB" sz="1400" dirty="0">
                <a:solidFill>
                  <a:schemeClr val="bg1"/>
                </a:solidFill>
              </a:rPr>
              <a:t> Netball Club</a:t>
            </a:r>
          </a:p>
          <a:p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5" y="1614801"/>
            <a:ext cx="4443985" cy="2499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Help we can offer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6481" y="1273320"/>
            <a:ext cx="8226720" cy="4567680"/>
          </a:xfrm>
        </p:spPr>
        <p:txBody>
          <a:bodyPr/>
          <a:lstStyle/>
          <a:p>
            <a:pPr marL="414726" indent="-414726">
              <a:buFontTx/>
              <a:buChar char="-"/>
            </a:pPr>
            <a:r>
              <a:rPr lang="en-GB" altLang="en-US" sz="2800" dirty="0" err="1">
                <a:solidFill>
                  <a:schemeClr val="bg1"/>
                </a:solidFill>
              </a:rPr>
              <a:t>Hillcroft</a:t>
            </a:r>
            <a:r>
              <a:rPr lang="en-GB" altLang="en-US" sz="2800" dirty="0">
                <a:solidFill>
                  <a:schemeClr val="bg1"/>
                </a:solidFill>
              </a:rPr>
              <a:t> LC begin to establish a local network of youth and adult beginners’ and advanced Lacrosse</a:t>
            </a:r>
          </a:p>
          <a:p>
            <a:pPr marL="414726" indent="-414726">
              <a:buFontTx/>
              <a:buChar char="-"/>
            </a:pPr>
            <a:r>
              <a:rPr lang="en-GB" altLang="en-US" sz="2800" dirty="0">
                <a:solidFill>
                  <a:schemeClr val="bg1"/>
                </a:solidFill>
              </a:rPr>
              <a:t>We can help with free taster sessions or local events</a:t>
            </a:r>
          </a:p>
          <a:p>
            <a:pPr marL="414726" indent="-414726">
              <a:buFontTx/>
              <a:buChar char="-"/>
            </a:pPr>
            <a:r>
              <a:rPr lang="en-GB" altLang="en-US" sz="2800" dirty="0">
                <a:solidFill>
                  <a:schemeClr val="bg1"/>
                </a:solidFill>
              </a:rPr>
              <a:t>Dedicated six week programme available with external delivery</a:t>
            </a:r>
          </a:p>
          <a:p>
            <a:pPr marL="414726" indent="-414726">
              <a:buFontTx/>
              <a:buChar char="-"/>
            </a:pPr>
            <a:r>
              <a:rPr lang="en-GB" altLang="en-US" sz="2800" dirty="0">
                <a:solidFill>
                  <a:schemeClr val="bg1"/>
                </a:solidFill>
              </a:rPr>
              <a:t>All coaches DSB checked and compliant with relevant regulation</a:t>
            </a:r>
          </a:p>
          <a:p>
            <a:pPr marL="414726" indent="-414726">
              <a:buFontTx/>
              <a:buChar char="-"/>
            </a:pPr>
            <a:r>
              <a:rPr lang="en-GB" altLang="en-US" sz="2800" dirty="0">
                <a:solidFill>
                  <a:schemeClr val="bg1"/>
                </a:solidFill>
              </a:rPr>
              <a:t>We can deliver coaching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911606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How to get involved?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Suggested route:</a:t>
            </a:r>
          </a:p>
          <a:p>
            <a:pPr marL="777611" lvl="1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Tell us preferred date for pop lax tournament</a:t>
            </a:r>
          </a:p>
          <a:p>
            <a:pPr marL="777611" lvl="1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Join Pop Lacrosse tournament</a:t>
            </a:r>
          </a:p>
          <a:p>
            <a:pPr marL="777611" lvl="1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Determine what interest exists</a:t>
            </a:r>
          </a:p>
          <a:p>
            <a:pPr marL="777611" lvl="1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Run dedicated lunch clubs, classes, </a:t>
            </a:r>
            <a:r>
              <a:rPr lang="en-GB" altLang="en-US" sz="2400" dirty="0" err="1">
                <a:solidFill>
                  <a:schemeClr val="bg1"/>
                </a:solidFill>
              </a:rPr>
              <a:t>etc</a:t>
            </a:r>
            <a:endParaRPr lang="en-GB" altLang="en-US" sz="2400" dirty="0">
              <a:solidFill>
                <a:schemeClr val="bg1"/>
              </a:solidFill>
            </a:endParaRPr>
          </a:p>
          <a:p>
            <a:pPr marL="777611" lvl="1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Review after three to six months and tailor offer to kids’ preferences and curriculum needs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If in doubt, ask and contact </a:t>
            </a:r>
            <a:r>
              <a:rPr lang="en-GB" altLang="en-US" sz="2400" dirty="0" err="1">
                <a:solidFill>
                  <a:schemeClr val="bg1"/>
                </a:solidFill>
              </a:rPr>
              <a:t>Hillcroft</a:t>
            </a:r>
            <a:r>
              <a:rPr lang="en-GB" altLang="en-US" sz="2400" dirty="0">
                <a:solidFill>
                  <a:schemeClr val="bg1"/>
                </a:solidFill>
              </a:rPr>
              <a:t> LC (</a:t>
            </a:r>
            <a:r>
              <a:rPr lang="en-GB" altLang="en-US" sz="2400" dirty="0">
                <a:solidFill>
                  <a:schemeClr val="bg1"/>
                </a:solidFill>
                <a:hlinkClick r:id="rId2"/>
              </a:rPr>
              <a:t>hillcroftlax@gmail.com</a:t>
            </a:r>
            <a:r>
              <a:rPr lang="en-GB" altLang="en-US" sz="2400" dirty="0">
                <a:solidFill>
                  <a:schemeClr val="bg1"/>
                </a:solidFill>
              </a:rPr>
              <a:t>)</a:t>
            </a:r>
          </a:p>
          <a:p>
            <a:pPr marL="414726" indent="-414726">
              <a:buFontTx/>
              <a:buChar char="-"/>
            </a:pPr>
            <a:endParaRPr lang="en-GB" altLang="en-US" dirty="0"/>
          </a:p>
          <a:p>
            <a:pPr marL="414726" indent="-414726">
              <a:buFontTx/>
              <a:buChar char="-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38273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</a:rPr>
              <a:t>Try Pop Lacrosse at Merton Pop Lacrosse tournament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726" indent="-414726">
              <a:buFontTx/>
              <a:buChar char="-"/>
            </a:pPr>
            <a:endParaRPr lang="en-GB" altLang="en-US" dirty="0"/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Scheduled for late October/early November, </a:t>
            </a:r>
            <a:r>
              <a:rPr lang="en-GB" altLang="en-US" sz="2400" b="1" u="sng" dirty="0">
                <a:solidFill>
                  <a:schemeClr val="bg1"/>
                </a:solidFill>
              </a:rPr>
              <a:t>based on input from </a:t>
            </a:r>
            <a:r>
              <a:rPr lang="en-GB" altLang="en-US" sz="2400" b="1" u="sng" dirty="0" err="1">
                <a:solidFill>
                  <a:schemeClr val="bg1"/>
                </a:solidFill>
              </a:rPr>
              <a:t>Wandsworth’s</a:t>
            </a:r>
            <a:r>
              <a:rPr lang="en-GB" altLang="en-US" sz="2400" b="1" u="sng" dirty="0">
                <a:solidFill>
                  <a:schemeClr val="bg1"/>
                </a:solidFill>
              </a:rPr>
              <a:t> teachers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Format: Come to field, kids get brief 30min intro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Then the kids play a range of games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Winners can enter London Pop Lacrosse tournament</a:t>
            </a:r>
          </a:p>
          <a:p>
            <a:pPr marL="414726" indent="-414726">
              <a:buFontTx/>
              <a:buChar char="-"/>
            </a:pPr>
            <a:r>
              <a:rPr lang="en-GB" altLang="en-US" sz="2400" dirty="0">
                <a:solidFill>
                  <a:schemeClr val="bg1"/>
                </a:solidFill>
              </a:rPr>
              <a:t>Cost to be determined but we expect this to be very affordable. We’re trying to get this funded.</a:t>
            </a:r>
          </a:p>
        </p:txBody>
      </p:sp>
    </p:spTree>
    <p:extLst>
      <p:ext uri="{BB962C8B-B14F-4D97-AF65-F5344CB8AC3E}">
        <p14:creationId xmlns:p14="http://schemas.microsoft.com/office/powerpoint/2010/main" val="561688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2161" y="227881"/>
            <a:ext cx="8226720" cy="1143360"/>
          </a:xfrm>
        </p:spPr>
        <p:txBody>
          <a:bodyPr/>
          <a:lstStyle/>
          <a:p>
            <a:r>
              <a:rPr lang="en-GB" altLang="en-US" dirty="0">
                <a:solidFill>
                  <a:schemeClr val="bg1"/>
                </a:solidFill>
              </a:rPr>
              <a:t>Contact details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522721" y="1604520"/>
            <a:ext cx="4043520" cy="2286720"/>
          </a:xfrm>
          <a:ln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marL="0" indent="0"/>
            <a:r>
              <a:rPr lang="en-GB" altLang="en-US" sz="1451" dirty="0">
                <a:solidFill>
                  <a:schemeClr val="bg1"/>
                </a:solidFill>
              </a:rPr>
              <a:t>Henning Schmidt</a:t>
            </a:r>
          </a:p>
          <a:p>
            <a:pPr marL="0" indent="0"/>
            <a:r>
              <a:rPr lang="en-GB" altLang="en-US" sz="1451" dirty="0" err="1">
                <a:solidFill>
                  <a:schemeClr val="bg1"/>
                </a:solidFill>
              </a:rPr>
              <a:t>Hillcroft</a:t>
            </a:r>
            <a:r>
              <a:rPr lang="en-GB" altLang="en-US" sz="1451" dirty="0">
                <a:solidFill>
                  <a:schemeClr val="bg1"/>
                </a:solidFill>
              </a:rPr>
              <a:t> Lacrosse Club</a:t>
            </a:r>
          </a:p>
          <a:p>
            <a:pPr marL="0" indent="0"/>
            <a:r>
              <a:rPr lang="en-GB" altLang="en-US" sz="1451" dirty="0">
                <a:solidFill>
                  <a:schemeClr val="bg1"/>
                </a:solidFill>
              </a:rPr>
              <a:t>Club Development Officer</a:t>
            </a:r>
          </a:p>
          <a:p>
            <a:pPr marL="0" indent="0"/>
            <a:r>
              <a:rPr lang="en-GB" altLang="en-US" sz="1451" dirty="0">
                <a:solidFill>
                  <a:schemeClr val="bg1"/>
                </a:solidFill>
                <a:hlinkClick r:id="rId2"/>
              </a:rPr>
              <a:t>Hillcroftsummerlax@gmail.com</a:t>
            </a:r>
            <a:endParaRPr lang="en-GB" altLang="en-US" sz="1451" dirty="0">
              <a:solidFill>
                <a:schemeClr val="bg1"/>
              </a:solidFill>
            </a:endParaRPr>
          </a:p>
          <a:p>
            <a:pPr marL="0" indent="0"/>
            <a:r>
              <a:rPr lang="en-GB" altLang="en-US" sz="1451" dirty="0">
                <a:solidFill>
                  <a:schemeClr val="bg1"/>
                </a:solidFill>
              </a:rPr>
              <a:t>+44 7791 592 630</a:t>
            </a:r>
          </a:p>
          <a:p>
            <a:pPr marL="0" indent="0"/>
            <a:endParaRPr lang="en-GB" altLang="en-US" sz="1451" dirty="0"/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>
          <a:xfrm>
            <a:off x="4767841" y="1604520"/>
            <a:ext cx="4044960" cy="2286720"/>
          </a:xfrm>
          <a:ln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marL="0" indent="0"/>
            <a:r>
              <a:rPr lang="en-GB" altLang="en-US" sz="1451" dirty="0">
                <a:solidFill>
                  <a:schemeClr val="bg1"/>
                </a:solidFill>
              </a:rPr>
              <a:t>Rob Clark</a:t>
            </a:r>
          </a:p>
          <a:p>
            <a:pPr marL="0" indent="0"/>
            <a:r>
              <a:rPr lang="en-GB" altLang="en-US" sz="1451" dirty="0" err="1">
                <a:solidFill>
                  <a:schemeClr val="bg1"/>
                </a:solidFill>
              </a:rPr>
              <a:t>Hillcroft</a:t>
            </a:r>
            <a:r>
              <a:rPr lang="en-GB" altLang="en-US" sz="1451" dirty="0">
                <a:solidFill>
                  <a:schemeClr val="bg1"/>
                </a:solidFill>
              </a:rPr>
              <a:t> Lacrosse Club</a:t>
            </a:r>
          </a:p>
          <a:p>
            <a:pPr marL="0" indent="0"/>
            <a:r>
              <a:rPr lang="en-GB" altLang="en-US" sz="1451" dirty="0">
                <a:solidFill>
                  <a:schemeClr val="bg1"/>
                </a:solidFill>
              </a:rPr>
              <a:t>Community Coach</a:t>
            </a:r>
          </a:p>
          <a:p>
            <a:pPr marL="0" indent="0"/>
            <a:r>
              <a:rPr lang="en-GB" altLang="en-US" sz="1451" dirty="0">
                <a:solidFill>
                  <a:schemeClr val="bg1"/>
                </a:solidFill>
                <a:hlinkClick r:id="rId3"/>
              </a:rPr>
              <a:t>robclarktraining@gmail.com</a:t>
            </a:r>
            <a:endParaRPr lang="en-GB" altLang="en-US" sz="1451" dirty="0">
              <a:solidFill>
                <a:schemeClr val="bg1"/>
              </a:solidFill>
            </a:endParaRPr>
          </a:p>
          <a:p>
            <a:pPr marL="0" indent="0"/>
            <a:r>
              <a:rPr lang="en-GB" altLang="en-US" sz="1451" dirty="0">
                <a:solidFill>
                  <a:schemeClr val="bg1"/>
                </a:solidFill>
              </a:rPr>
              <a:t>+44 7770 411 628</a:t>
            </a:r>
          </a:p>
          <a:p>
            <a:pPr marL="0" indent="0"/>
            <a:endParaRPr lang="en-GB" altLang="en-US" sz="1451" dirty="0"/>
          </a:p>
          <a:p>
            <a:pPr marL="0" indent="0"/>
            <a:endParaRPr lang="en-GB" altLang="en-US" sz="1451" dirty="0"/>
          </a:p>
        </p:txBody>
      </p:sp>
      <p:sp>
        <p:nvSpPr>
          <p:cNvPr id="24581" name="Content Placeholder 3"/>
          <p:cNvSpPr txBox="1">
            <a:spLocks/>
          </p:cNvSpPr>
          <p:nvPr/>
        </p:nvSpPr>
        <p:spPr bwMode="auto">
          <a:xfrm>
            <a:off x="522721" y="3918486"/>
            <a:ext cx="8343360" cy="2004480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602" rIns="0" bIns="0"/>
          <a:lstStyle>
            <a:lvl1pPr marL="342900" indent="-34290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1451" dirty="0" err="1">
                <a:solidFill>
                  <a:schemeClr val="bg1"/>
                </a:solidFill>
              </a:rPr>
              <a:t>Gabbi</a:t>
            </a:r>
            <a:r>
              <a:rPr lang="en-GB" altLang="en-US" sz="1451" dirty="0">
                <a:solidFill>
                  <a:schemeClr val="bg1"/>
                </a:solidFill>
              </a:rPr>
              <a:t> Simmonds</a:t>
            </a:r>
          </a:p>
          <a:p>
            <a:r>
              <a:rPr lang="en-GB" altLang="en-US" sz="1451" dirty="0">
                <a:solidFill>
                  <a:schemeClr val="bg1"/>
                </a:solidFill>
              </a:rPr>
              <a:t>South East Regional Co-ordinator</a:t>
            </a:r>
          </a:p>
          <a:p>
            <a:r>
              <a:rPr lang="en-GB" altLang="en-US" sz="1451" dirty="0">
                <a:solidFill>
                  <a:schemeClr val="bg1"/>
                </a:solidFill>
              </a:rPr>
              <a:t>English Lacrosse Association </a:t>
            </a:r>
          </a:p>
          <a:p>
            <a:r>
              <a:rPr lang="en-GB" altLang="en-US" sz="1451" dirty="0">
                <a:solidFill>
                  <a:schemeClr val="bg1"/>
                </a:solidFill>
              </a:rPr>
              <a:t>+44 7751 747 027</a:t>
            </a:r>
          </a:p>
          <a:p>
            <a:r>
              <a:rPr lang="en-GB" altLang="en-US" sz="1451" dirty="0">
                <a:solidFill>
                  <a:schemeClr val="bg1"/>
                </a:solidFill>
                <a:hlinkClick r:id="rId4"/>
              </a:rPr>
              <a:t>g.simmonds@englishlacrosse.co.uk</a:t>
            </a:r>
            <a:endParaRPr lang="en-GB" altLang="en-US" sz="1451" dirty="0">
              <a:solidFill>
                <a:schemeClr val="bg1"/>
              </a:solidFill>
            </a:endParaRPr>
          </a:p>
          <a:p>
            <a:endParaRPr lang="en-GB" altLang="en-US" sz="1451" dirty="0"/>
          </a:p>
        </p:txBody>
      </p:sp>
      <p:sp>
        <p:nvSpPr>
          <p:cNvPr id="2" name="Rectangle 1"/>
          <p:cNvSpPr/>
          <p:nvPr/>
        </p:nvSpPr>
        <p:spPr>
          <a:xfrm>
            <a:off x="3603690" y="3275112"/>
            <a:ext cx="1936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  <a:latin typeface="Calibri"/>
                <a:cs typeface="+mn-cs"/>
              </a:rPr>
              <a:t>&amp; School Games Review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03690" y="3275112"/>
            <a:ext cx="1936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  <a:latin typeface="Calibri"/>
                <a:cs typeface="+mn-cs"/>
              </a:rPr>
              <a:t>&amp; School Games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24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Well Earned Break!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54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Schools Regular Running Programmes</a:t>
            </a:r>
          </a:p>
        </p:txBody>
      </p:sp>
    </p:spTree>
    <p:extLst>
      <p:ext uri="{BB962C8B-B14F-4D97-AF65-F5344CB8AC3E}">
        <p14:creationId xmlns:p14="http://schemas.microsoft.com/office/powerpoint/2010/main" val="2630983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Running Programmes Available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Daily Mile</a:t>
            </a:r>
          </a:p>
          <a:p>
            <a:r>
              <a:rPr lang="en-GB" dirty="0">
                <a:solidFill>
                  <a:schemeClr val="bg1"/>
                </a:solidFill>
              </a:rPr>
              <a:t>Schools Run</a:t>
            </a:r>
          </a:p>
          <a:p>
            <a:r>
              <a:rPr lang="en-GB" dirty="0">
                <a:solidFill>
                  <a:schemeClr val="bg1"/>
                </a:solidFill>
              </a:rPr>
              <a:t>Kids Marathon</a:t>
            </a:r>
          </a:p>
          <a:p>
            <a:r>
              <a:rPr lang="en-GB" dirty="0">
                <a:solidFill>
                  <a:schemeClr val="bg1"/>
                </a:solidFill>
              </a:rPr>
              <a:t>Designed to keep it simple</a:t>
            </a:r>
          </a:p>
          <a:p>
            <a:r>
              <a:rPr lang="en-GB" dirty="0">
                <a:solidFill>
                  <a:schemeClr val="bg1"/>
                </a:solidFill>
              </a:rPr>
              <a:t>In addition to PE lessons</a:t>
            </a:r>
          </a:p>
          <a:p>
            <a:r>
              <a:rPr lang="en-GB" dirty="0">
                <a:solidFill>
                  <a:schemeClr val="bg1"/>
                </a:solidFill>
              </a:rPr>
              <a:t>Wandsworth Examples – different models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103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Enable Schools Running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363272" cy="4608512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London Sport example</a:t>
            </a:r>
          </a:p>
          <a:p>
            <a:r>
              <a:rPr lang="en-GB" sz="2400" dirty="0">
                <a:solidFill>
                  <a:schemeClr val="bg1"/>
                </a:solidFill>
              </a:rPr>
              <a:t>Funding via PH Wandsworth</a:t>
            </a:r>
          </a:p>
          <a:p>
            <a:r>
              <a:rPr lang="en-GB" sz="2400" dirty="0">
                <a:solidFill>
                  <a:schemeClr val="bg1"/>
                </a:solidFill>
              </a:rPr>
              <a:t>Closing Date</a:t>
            </a:r>
          </a:p>
          <a:p>
            <a:r>
              <a:rPr lang="en-GB" sz="2400" dirty="0">
                <a:solidFill>
                  <a:schemeClr val="bg1"/>
                </a:solidFill>
              </a:rPr>
              <a:t>Start Up Fund or a refresher fund </a:t>
            </a:r>
          </a:p>
          <a:p>
            <a:r>
              <a:rPr lang="en-GB" sz="2400" dirty="0">
                <a:solidFill>
                  <a:schemeClr val="bg1"/>
                </a:solidFill>
              </a:rPr>
              <a:t>Start up grant for equipment</a:t>
            </a:r>
          </a:p>
          <a:p>
            <a:r>
              <a:rPr lang="en-GB" sz="2400" dirty="0">
                <a:solidFill>
                  <a:schemeClr val="bg1"/>
                </a:solidFill>
              </a:rPr>
              <a:t>Grants of up to £200 can be applied for</a:t>
            </a:r>
          </a:p>
          <a:p>
            <a:r>
              <a:rPr lang="en-GB" sz="2400" dirty="0">
                <a:solidFill>
                  <a:schemeClr val="bg1"/>
                </a:solidFill>
              </a:rPr>
              <a:t>Grants must be used to start or expand a regular running initiative aimed at </a:t>
            </a:r>
            <a:r>
              <a:rPr lang="en-GB" sz="2400" b="1" dirty="0">
                <a:solidFill>
                  <a:schemeClr val="bg1"/>
                </a:solidFill>
              </a:rPr>
              <a:t>4 - 11-year-olds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Projects must be delivered outside of the PE curriculum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Grants can't be used to fund external coaches</a:t>
            </a:r>
          </a:p>
          <a:p>
            <a:r>
              <a:rPr lang="en-GB" sz="2400" b="1" dirty="0">
                <a:solidFill>
                  <a:schemeClr val="bg1"/>
                </a:solidFill>
              </a:rPr>
              <a:t>Volunteering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89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Thanks for coming!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41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Melinda </a:t>
            </a:r>
            <a:r>
              <a:rPr lang="en-GB" sz="3200" dirty="0" err="1">
                <a:solidFill>
                  <a:schemeClr val="bg1"/>
                </a:solidFill>
              </a:rPr>
              <a:t>Matyas</a:t>
            </a:r>
            <a:r>
              <a:rPr lang="en-GB" sz="3200" dirty="0">
                <a:solidFill>
                  <a:schemeClr val="bg1"/>
                </a:solidFill>
              </a:rPr>
              <a:t> – 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Putney Leisure Centre – Diving Programme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386" name="Content Placeholder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  <a:p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75" y="1929321"/>
            <a:ext cx="4816450" cy="32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School Games Mark 2016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44137" y="1196752"/>
            <a:ext cx="4038600" cy="4525963"/>
          </a:xfrm>
        </p:spPr>
        <p:txBody>
          <a:bodyPr/>
          <a:lstStyle/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Application deadline 28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Sept</a:t>
            </a:r>
          </a:p>
          <a:p>
            <a:r>
              <a:rPr lang="en-GB" sz="2000" dirty="0">
                <a:solidFill>
                  <a:schemeClr val="bg1"/>
                </a:solidFill>
              </a:rPr>
              <a:t> 21 schools successful so far: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Gold</a:t>
            </a:r>
            <a:r>
              <a:rPr lang="en-GB" sz="2000" dirty="0">
                <a:solidFill>
                  <a:schemeClr val="bg1"/>
                </a:solidFill>
              </a:rPr>
              <a:t> –</a:t>
            </a:r>
            <a:r>
              <a:rPr lang="en-GB" sz="2000" dirty="0" err="1">
                <a:solidFill>
                  <a:schemeClr val="bg1"/>
                </a:solidFill>
              </a:rPr>
              <a:t>Broadwater</a:t>
            </a:r>
            <a:r>
              <a:rPr lang="en-GB" sz="2000" dirty="0">
                <a:solidFill>
                  <a:schemeClr val="bg1"/>
                </a:solidFill>
              </a:rPr>
              <a:t>, Penwortham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Silver</a:t>
            </a:r>
            <a:r>
              <a:rPr lang="en-GB" sz="2000" dirty="0">
                <a:solidFill>
                  <a:schemeClr val="bg1"/>
                </a:solidFill>
              </a:rPr>
              <a:t>: OLV, TSM, Franciscan, Sacred Heart Roehampton, St Boniface, OLQH, </a:t>
            </a:r>
            <a:r>
              <a:rPr lang="en-GB" sz="2000" dirty="0" err="1">
                <a:solidFill>
                  <a:schemeClr val="bg1"/>
                </a:solidFill>
              </a:rPr>
              <a:t>Swaffield</a:t>
            </a:r>
            <a:r>
              <a:rPr lang="en-GB" sz="2000" dirty="0">
                <a:solidFill>
                  <a:schemeClr val="bg1"/>
                </a:solidFill>
              </a:rPr>
              <a:t>, Griffin, </a:t>
            </a:r>
            <a:r>
              <a:rPr lang="en-GB" sz="2000" dirty="0" err="1">
                <a:solidFill>
                  <a:schemeClr val="bg1"/>
                </a:solidFill>
              </a:rPr>
              <a:t>Brandlehow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Bronze</a:t>
            </a:r>
            <a:r>
              <a:rPr lang="en-GB" sz="2000" dirty="0">
                <a:solidFill>
                  <a:schemeClr val="bg1"/>
                </a:solidFill>
              </a:rPr>
              <a:t>: St George’s, </a:t>
            </a:r>
            <a:r>
              <a:rPr lang="en-GB" sz="2000" dirty="0" err="1">
                <a:solidFill>
                  <a:schemeClr val="bg1"/>
                </a:solidFill>
              </a:rPr>
              <a:t>Wix</a:t>
            </a:r>
            <a:r>
              <a:rPr lang="en-GB" sz="2000" dirty="0">
                <a:solidFill>
                  <a:schemeClr val="bg1"/>
                </a:solidFill>
              </a:rPr>
              <a:t>, Riversdale (P), Southmead, </a:t>
            </a:r>
            <a:r>
              <a:rPr lang="en-GB" sz="2000" dirty="0" err="1">
                <a:solidFill>
                  <a:schemeClr val="bg1"/>
                </a:solidFill>
              </a:rPr>
              <a:t>Hotham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dirty="0" err="1">
                <a:solidFill>
                  <a:schemeClr val="bg1"/>
                </a:solidFill>
              </a:rPr>
              <a:t>Sheringdale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dirty="0" err="1">
                <a:solidFill>
                  <a:schemeClr val="bg1"/>
                </a:solidFill>
              </a:rPr>
              <a:t>Falconbrook</a:t>
            </a:r>
            <a:r>
              <a:rPr lang="en-GB" sz="2000" dirty="0">
                <a:solidFill>
                  <a:schemeClr val="bg1"/>
                </a:solidFill>
              </a:rPr>
              <a:t>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83" y="1844824"/>
            <a:ext cx="3916437" cy="2397819"/>
          </a:xfrm>
        </p:spPr>
      </p:pic>
    </p:spTree>
    <p:extLst>
      <p:ext uri="{BB962C8B-B14F-4D97-AF65-F5344CB8AC3E}">
        <p14:creationId xmlns:p14="http://schemas.microsoft.com/office/powerpoint/2010/main" val="190854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Last train to School Games Mark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  <a:hlinkClick r:id="rId2"/>
              </a:rPr>
              <a:t>http://www.yourschoolgames.com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What?</a:t>
            </a:r>
          </a:p>
          <a:p>
            <a:r>
              <a:rPr lang="en-GB" sz="1600" dirty="0">
                <a:solidFill>
                  <a:schemeClr val="bg1"/>
                </a:solidFill>
              </a:rPr>
              <a:t>School Games Mark – Award  for schools engagement in School Games.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How?</a:t>
            </a:r>
          </a:p>
          <a:p>
            <a:r>
              <a:rPr lang="en-GB" sz="1600" dirty="0">
                <a:solidFill>
                  <a:schemeClr val="bg1"/>
                </a:solidFill>
              </a:rPr>
              <a:t>Easy to compete on line</a:t>
            </a:r>
          </a:p>
          <a:p>
            <a:r>
              <a:rPr lang="en-GB" sz="1600" dirty="0">
                <a:solidFill>
                  <a:schemeClr val="bg1"/>
                </a:solidFill>
              </a:rPr>
              <a:t>School Games Mark Criteria 2016</a:t>
            </a:r>
          </a:p>
          <a:p>
            <a:r>
              <a:rPr lang="en-GB" sz="1600" dirty="0">
                <a:solidFill>
                  <a:schemeClr val="bg1"/>
                </a:solidFill>
              </a:rPr>
              <a:t>available on webpage</a:t>
            </a:r>
          </a:p>
          <a:p>
            <a:r>
              <a:rPr lang="en-GB" sz="1600" dirty="0">
                <a:solidFill>
                  <a:schemeClr val="bg1"/>
                </a:solidFill>
              </a:rPr>
              <a:t>Contact Nick for login details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Why?</a:t>
            </a:r>
          </a:p>
          <a:p>
            <a:r>
              <a:rPr lang="en-GB" sz="1600" dirty="0">
                <a:solidFill>
                  <a:schemeClr val="bg1"/>
                </a:solidFill>
              </a:rPr>
              <a:t>Part of School Games programme</a:t>
            </a:r>
          </a:p>
          <a:p>
            <a:r>
              <a:rPr lang="en-GB" sz="1600" dirty="0">
                <a:solidFill>
                  <a:schemeClr val="bg1"/>
                </a:solidFill>
              </a:rPr>
              <a:t>Recognised by Ofsted</a:t>
            </a:r>
          </a:p>
          <a:p>
            <a:r>
              <a:rPr lang="en-GB" sz="1600" dirty="0">
                <a:solidFill>
                  <a:schemeClr val="bg1"/>
                </a:solidFill>
              </a:rPr>
              <a:t>Promotes sporting success</a:t>
            </a:r>
          </a:p>
          <a:p>
            <a:r>
              <a:rPr lang="en-GB" sz="1600" dirty="0">
                <a:solidFill>
                  <a:schemeClr val="bg1"/>
                </a:solidFill>
              </a:rPr>
              <a:t>Links with Sports Premium fund</a:t>
            </a:r>
          </a:p>
          <a:p>
            <a:r>
              <a:rPr lang="en-GB" sz="1600" dirty="0">
                <a:solidFill>
                  <a:schemeClr val="bg1"/>
                </a:solidFill>
              </a:rPr>
              <a:t>Recognition of schools hard work &amp; commitment to PE &amp; Sport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16" y="1700808"/>
            <a:ext cx="3821633" cy="3821633"/>
          </a:xfrm>
        </p:spPr>
      </p:pic>
    </p:spTree>
    <p:extLst>
      <p:ext uri="{BB962C8B-B14F-4D97-AF65-F5344CB8AC3E}">
        <p14:creationId xmlns:p14="http://schemas.microsoft.com/office/powerpoint/2010/main" val="50505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9606" y="840487"/>
            <a:ext cx="65956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Recommendations were made to improve the following areas: 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Update the vision and ethos of the Games – by refreshing the sporting formats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Engaging more children by promoting enjoyment regardless of ability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Creating better links with community 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Volunteering opportunities across all levels of the School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Accountability of the School Games Organisers.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99606" y="332656"/>
            <a:ext cx="77444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School Games Review 2016 -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71769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Games Level One to Three</a:t>
            </a:r>
            <a:b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2413720" cy="403497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should be on: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not currently participating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use of </a:t>
            </a: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technology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best challenges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43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>
                <a:solidFill>
                  <a:schemeClr val="bg1"/>
                </a:solidFill>
              </a:rPr>
              <a:t>Wandsworth</a:t>
            </a:r>
            <a:r>
              <a:rPr lang="en-GB" sz="3600" dirty="0">
                <a:solidFill>
                  <a:schemeClr val="bg1"/>
                </a:solidFill>
              </a:rPr>
              <a:t> School Games 2017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>
                <a:solidFill>
                  <a:prstClr val="white"/>
                </a:solidFill>
              </a:rPr>
              <a:t>Primary </a:t>
            </a:r>
            <a:r>
              <a:rPr lang="en-GB" sz="1600" dirty="0" err="1">
                <a:solidFill>
                  <a:prstClr val="white"/>
                </a:solidFill>
              </a:rPr>
              <a:t>Panathlon</a:t>
            </a:r>
            <a:r>
              <a:rPr lang="en-GB" sz="1600" dirty="0">
                <a:solidFill>
                  <a:prstClr val="white"/>
                </a:solidFill>
              </a:rPr>
              <a:t> – 16</a:t>
            </a:r>
            <a:r>
              <a:rPr lang="en-GB" sz="1600" baseline="30000" dirty="0">
                <a:solidFill>
                  <a:prstClr val="white"/>
                </a:solidFill>
              </a:rPr>
              <a:t>th</a:t>
            </a:r>
            <a:r>
              <a:rPr lang="en-GB" sz="1600" dirty="0">
                <a:solidFill>
                  <a:prstClr val="white"/>
                </a:solidFill>
              </a:rPr>
              <a:t> Nov &amp; 3</a:t>
            </a:r>
            <a:r>
              <a:rPr lang="en-GB" sz="1600" baseline="30000" dirty="0">
                <a:solidFill>
                  <a:prstClr val="white"/>
                </a:solidFill>
              </a:rPr>
              <a:t>rd</a:t>
            </a:r>
            <a:r>
              <a:rPr lang="en-GB" sz="1600" dirty="0">
                <a:solidFill>
                  <a:prstClr val="white"/>
                </a:solidFill>
              </a:rPr>
              <a:t> July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>
                <a:solidFill>
                  <a:prstClr val="white"/>
                </a:solidFill>
              </a:rPr>
              <a:t>Boys /Girls Football 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 err="1">
                <a:solidFill>
                  <a:prstClr val="white"/>
                </a:solidFill>
              </a:rPr>
              <a:t>Sportshall</a:t>
            </a:r>
            <a:r>
              <a:rPr lang="en-GB" sz="1600" dirty="0">
                <a:solidFill>
                  <a:prstClr val="white"/>
                </a:solidFill>
              </a:rPr>
              <a:t> Athletics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>
                <a:solidFill>
                  <a:prstClr val="white"/>
                </a:solidFill>
              </a:rPr>
              <a:t>Tag rugby  - NEW RULES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>
                <a:solidFill>
                  <a:prstClr val="white"/>
                </a:solidFill>
              </a:rPr>
              <a:t>Water Polo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>
                <a:solidFill>
                  <a:prstClr val="white"/>
                </a:solidFill>
              </a:rPr>
              <a:t>Hi 5 Netball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 err="1">
                <a:solidFill>
                  <a:prstClr val="white"/>
                </a:solidFill>
              </a:rPr>
              <a:t>Quicksticks</a:t>
            </a:r>
            <a:r>
              <a:rPr lang="en-GB" sz="1600" dirty="0">
                <a:solidFill>
                  <a:prstClr val="white"/>
                </a:solidFill>
              </a:rPr>
              <a:t>  Hockey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>
                <a:solidFill>
                  <a:prstClr val="white"/>
                </a:solidFill>
              </a:rPr>
              <a:t>KS Gymnastics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 err="1">
                <a:solidFill>
                  <a:prstClr val="white"/>
                </a:solidFill>
              </a:rPr>
              <a:t>Quadkids</a:t>
            </a:r>
            <a:r>
              <a:rPr lang="en-GB" sz="1600" dirty="0">
                <a:solidFill>
                  <a:prstClr val="white"/>
                </a:solidFill>
              </a:rPr>
              <a:t> Athletics 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>
                <a:solidFill>
                  <a:prstClr val="white"/>
                </a:solidFill>
              </a:rPr>
              <a:t>Boys &amp; Girls Cricket – NEW FORMAT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>
                <a:solidFill>
                  <a:prstClr val="white"/>
                </a:solidFill>
              </a:rPr>
              <a:t>Tri Golf 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>
                <a:solidFill>
                  <a:prstClr val="white"/>
                </a:solidFill>
              </a:rPr>
              <a:t>Mini Tennis – Red &amp; Orange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600" dirty="0">
                <a:solidFill>
                  <a:prstClr val="white"/>
                </a:solidFill>
              </a:rPr>
              <a:t>3v3 Basketball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GB" sz="2400" dirty="0">
                <a:solidFill>
                  <a:prstClr val="white"/>
                </a:solidFill>
              </a:rPr>
              <a:t>www.wandschoolgames.co.uk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8049" y="2042791"/>
            <a:ext cx="4525963" cy="2545854"/>
          </a:xfrm>
        </p:spPr>
      </p:pic>
    </p:spTree>
    <p:extLst>
      <p:ext uri="{BB962C8B-B14F-4D97-AF65-F5344CB8AC3E}">
        <p14:creationId xmlns:p14="http://schemas.microsoft.com/office/powerpoint/2010/main" val="41566150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6184</TotalTime>
  <Words>1979</Words>
  <Application>Microsoft Office PowerPoint</Application>
  <PresentationFormat>On-screen Show (4:3)</PresentationFormat>
  <Paragraphs>341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Microsoft YaHei</vt:lpstr>
      <vt:lpstr>Arial</vt:lpstr>
      <vt:lpstr>Calibri</vt:lpstr>
      <vt:lpstr>Helvetica</vt:lpstr>
      <vt:lpstr>Times New Roman</vt:lpstr>
      <vt:lpstr>Wingdings</vt:lpstr>
      <vt:lpstr>1_Office Theme</vt:lpstr>
      <vt:lpstr>Active Wandsworth Primary PE Forum –September 2016</vt:lpstr>
      <vt:lpstr>Welcome</vt:lpstr>
      <vt:lpstr>Agenda</vt:lpstr>
      <vt:lpstr>Melinda Matyas –  Putney Leisure Centre – Diving Programme  </vt:lpstr>
      <vt:lpstr>School Games Mark 2016</vt:lpstr>
      <vt:lpstr>Last train to School Games Mark http://www.yourschoolgames.com </vt:lpstr>
      <vt:lpstr>PowerPoint Presentation</vt:lpstr>
      <vt:lpstr>School Games Level One to Three </vt:lpstr>
      <vt:lpstr>Wandsworth School Games 2017</vt:lpstr>
      <vt:lpstr>Additional Competitions 2017</vt:lpstr>
      <vt:lpstr> Spirit of the Games – Personal best</vt:lpstr>
      <vt:lpstr>Better use of digital technology and social media  </vt:lpstr>
      <vt:lpstr>PE &amp; Sport Premium Update</vt:lpstr>
      <vt:lpstr>Primary PE Funding 2016/17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School Contribution to  School Games Consultation</vt:lpstr>
      <vt:lpstr>CPD Courses for teachers</vt:lpstr>
      <vt:lpstr>PowerPoint Presentation</vt:lpstr>
      <vt:lpstr>Change for Life Training Days</vt:lpstr>
      <vt:lpstr>Inclusive Health Check</vt:lpstr>
      <vt:lpstr>PowerPoint Presentation</vt:lpstr>
      <vt:lpstr>Outline</vt:lpstr>
      <vt:lpstr>What is Lacrosse? </vt:lpstr>
      <vt:lpstr>Why Lacrosse?</vt:lpstr>
      <vt:lpstr>Which versions exist?</vt:lpstr>
      <vt:lpstr>Help we can offer</vt:lpstr>
      <vt:lpstr>How to get involved?</vt:lpstr>
      <vt:lpstr>Try Pop Lacrosse at Merton Pop Lacrosse tournament</vt:lpstr>
      <vt:lpstr>Contact details</vt:lpstr>
      <vt:lpstr>Well Earned Break!</vt:lpstr>
      <vt:lpstr>Schools Regular Running Programmes</vt:lpstr>
      <vt:lpstr>Running Programmes Available</vt:lpstr>
      <vt:lpstr>Enable Schools Running Fund</vt:lpstr>
      <vt:lpstr>Thanks for coming!</vt:lpstr>
    </vt:vector>
  </TitlesOfParts>
  <Company>Wandsworth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Austin, Chris</dc:creator>
  <cp:lastModifiedBy>Nick Miller</cp:lastModifiedBy>
  <cp:revision>521</cp:revision>
  <cp:lastPrinted>2015-09-22T13:26:46Z</cp:lastPrinted>
  <dcterms:created xsi:type="dcterms:W3CDTF">2013-01-18T13:31:40Z</dcterms:created>
  <dcterms:modified xsi:type="dcterms:W3CDTF">2016-09-23T05:50:18Z</dcterms:modified>
</cp:coreProperties>
</file>