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</p:sldMasterIdLst>
  <p:notesMasterIdLst>
    <p:notesMasterId r:id="rId26"/>
  </p:notesMasterIdLst>
  <p:handoutMasterIdLst>
    <p:handoutMasterId r:id="rId27"/>
  </p:handoutMasterIdLst>
  <p:sldIdLst>
    <p:sldId id="271" r:id="rId3"/>
    <p:sldId id="320" r:id="rId4"/>
    <p:sldId id="276" r:id="rId5"/>
    <p:sldId id="270" r:id="rId6"/>
    <p:sldId id="322" r:id="rId7"/>
    <p:sldId id="350" r:id="rId8"/>
    <p:sldId id="330" r:id="rId9"/>
    <p:sldId id="349" r:id="rId10"/>
    <p:sldId id="351" r:id="rId11"/>
    <p:sldId id="309" r:id="rId12"/>
    <p:sldId id="345" r:id="rId13"/>
    <p:sldId id="341" r:id="rId14"/>
    <p:sldId id="342" r:id="rId15"/>
    <p:sldId id="343" r:id="rId16"/>
    <p:sldId id="347" r:id="rId17"/>
    <p:sldId id="352" r:id="rId18"/>
    <p:sldId id="344" r:id="rId19"/>
    <p:sldId id="346" r:id="rId20"/>
    <p:sldId id="340" r:id="rId21"/>
    <p:sldId id="327" r:id="rId22"/>
    <p:sldId id="326" r:id="rId23"/>
    <p:sldId id="338" r:id="rId24"/>
    <p:sldId id="308" r:id="rId25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4660"/>
  </p:normalViewPr>
  <p:slideViewPr>
    <p:cSldViewPr>
      <p:cViewPr varScale="1">
        <p:scale>
          <a:sx n="68" d="100"/>
          <a:sy n="68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D4B6156-A154-495E-9A0A-C26517C0B57B}" type="datetimeFigureOut">
              <a:rPr lang="en-GB"/>
              <a:pPr>
                <a:defRPr/>
              </a:pPr>
              <a:t>14/06/2018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8F503C2-4BA5-4B26-99AC-9385BC6557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120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28A48-1D42-41D7-A3F2-8B1C3526D8D6}" type="datetimeFigureOut">
              <a:rPr lang="en-GB" smtClean="0"/>
              <a:t>14/06/2018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4FC91-92A6-4932-8617-96FFD434A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279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FC91-92A6-4932-8617-96FFD434A0B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48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Important at the start of the updates to re-iterate the Mission and Vision for the</a:t>
            </a:r>
            <a:r>
              <a:rPr lang="en-GB" baseline="0" dirty="0"/>
              <a:t> School Games of the back of the review.</a:t>
            </a:r>
            <a:endParaRPr lang="en-GB" dirty="0"/>
          </a:p>
          <a:p>
            <a:endParaRPr lang="en-GB" dirty="0"/>
          </a:p>
          <a:p>
            <a:r>
              <a:rPr lang="en-GB" dirty="0"/>
              <a:t>Emphasise more Young People (Personal</a:t>
            </a:r>
            <a:r>
              <a:rPr lang="en-GB" baseline="0" dirty="0"/>
              <a:t> Best) </a:t>
            </a:r>
            <a:r>
              <a:rPr lang="en-GB" dirty="0"/>
              <a:t>not more events for same Young People</a:t>
            </a:r>
          </a:p>
          <a:p>
            <a:endParaRPr lang="en-GB" dirty="0"/>
          </a:p>
          <a:p>
            <a:r>
              <a:rPr lang="en-GB" dirty="0"/>
              <a:t>Meaningful</a:t>
            </a:r>
            <a:r>
              <a:rPr lang="en-GB" baseline="0" dirty="0"/>
              <a:t> difference – greater than participation (what difference is the calendar making, how many different Young People experience this difference....are they the young people that need it most?).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5C99A-81A2-4721-B785-766AADB489E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662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DE9CB77D-BB57-4447-9789-26A92F231F82}" type="datetimeFigureOut">
              <a:rPr lang="en-US"/>
              <a:pPr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7B5DC30D-1119-4CD4-A773-99B1F9338D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389605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1BC9A85D-5143-4EEF-8522-BCEB8D2009AB}" type="datetimeFigureOut">
              <a:rPr lang="en-US"/>
              <a:pPr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CA4437B3-1D64-4C48-A28D-4C10B0795F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9A038FB9-5381-4867-9E7B-4105E186E0A3}" type="datetimeFigureOut">
              <a:rPr lang="en-US"/>
              <a:pPr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812106E6-3C3E-4B2B-B7EB-66CA74DB17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551C-2F7F-45BF-B075-BCEFF191300B}" type="datetimeFigureOut">
              <a:rPr lang="en-GB" smtClean="0"/>
              <a:pPr/>
              <a:t>14/06/2018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F09F-9681-43C3-8B93-E9C76ACE8E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314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551C-2F7F-45BF-B075-BCEFF191300B}" type="datetimeFigureOut">
              <a:rPr lang="en-GB" smtClean="0"/>
              <a:pPr/>
              <a:t>14/06/2018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F09F-9681-43C3-8B93-E9C76ACE8E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038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551C-2F7F-45BF-B075-BCEFF191300B}" type="datetimeFigureOut">
              <a:rPr lang="en-GB" smtClean="0"/>
              <a:pPr/>
              <a:t>14/06/2018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F09F-9681-43C3-8B93-E9C76ACE8E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643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551C-2F7F-45BF-B075-BCEFF191300B}" type="datetimeFigureOut">
              <a:rPr lang="en-GB" smtClean="0"/>
              <a:pPr/>
              <a:t>14/06/2018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F09F-9681-43C3-8B93-E9C76ACE8E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877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551C-2F7F-45BF-B075-BCEFF191300B}" type="datetimeFigureOut">
              <a:rPr lang="en-GB" smtClean="0"/>
              <a:pPr/>
              <a:t>14/06/2018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F09F-9681-43C3-8B93-E9C76ACE8E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379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551C-2F7F-45BF-B075-BCEFF191300B}" type="datetimeFigureOut">
              <a:rPr lang="en-GB" smtClean="0"/>
              <a:pPr/>
              <a:t>14/06/2018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F09F-9681-43C3-8B93-E9C76ACE8E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816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551C-2F7F-45BF-B075-BCEFF191300B}" type="datetimeFigureOut">
              <a:rPr lang="en-GB" smtClean="0"/>
              <a:pPr/>
              <a:t>14/06/2018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F09F-9681-43C3-8B93-E9C76ACE8E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428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551C-2F7F-45BF-B075-BCEFF191300B}" type="datetimeFigureOut">
              <a:rPr lang="en-GB" smtClean="0"/>
              <a:pPr/>
              <a:t>14/06/2018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F09F-9681-43C3-8B93-E9C76ACE8E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230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96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CEDA1CF0-151D-4165-9CC4-0DF267636D13}" type="datetimeFigureOut">
              <a:rPr lang="en-US"/>
              <a:pPr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F2E741CF-71F5-46C7-AA5F-E4CC74B718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551C-2F7F-45BF-B075-BCEFF191300B}" type="datetimeFigureOut">
              <a:rPr lang="en-GB" smtClean="0"/>
              <a:pPr/>
              <a:t>14/06/2018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F09F-9681-43C3-8B93-E9C76ACE8E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362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551C-2F7F-45BF-B075-BCEFF191300B}" type="datetimeFigureOut">
              <a:rPr lang="en-GB" smtClean="0"/>
              <a:pPr/>
              <a:t>14/06/2018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F09F-9681-43C3-8B93-E9C76ACE8E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337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551C-2F7F-45BF-B075-BCEFF191300B}" type="datetimeFigureOut">
              <a:rPr lang="en-GB" smtClean="0"/>
              <a:pPr/>
              <a:t>14/06/2018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F09F-9681-43C3-8B93-E9C76ACE8E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00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DD75F8DF-99AB-42EF-99BD-B2AAB1C8901C}" type="datetimeFigureOut">
              <a:rPr lang="en-US"/>
              <a:pPr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A8E8EDFE-9AA8-446F-839D-19318A51B7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FF4CB5D2-68BB-4E0B-AE10-3877050F294E}" type="datetimeFigureOut">
              <a:rPr lang="en-US"/>
              <a:pPr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688D735E-4415-47D6-B094-8E71F5049D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B506F977-18A4-4B32-98E4-6ACB4662810D}" type="datetimeFigureOut">
              <a:rPr lang="en-US"/>
              <a:pPr/>
              <a:t>6/14/2018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2555CDAE-8553-4BBB-931F-3243C1AEC4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82C8B073-196E-43D7-9803-7524711242AC}" type="datetimeFigureOut">
              <a:rPr lang="en-US"/>
              <a:pPr/>
              <a:t>6/14/2018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8041392B-3464-4A26-83B8-A9DB54FBFE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49979F1C-C633-477B-80E4-6EFBD2E3F1BC}" type="datetimeFigureOut">
              <a:rPr lang="en-US"/>
              <a:pPr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0AD0660F-EE3A-400C-8DBF-2B5A245A27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EE16BD7C-161E-40A0-8223-5FDA3E4E0DE3}" type="datetimeFigureOut">
              <a:rPr lang="en-US"/>
              <a:pPr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48A180ED-BD0B-4218-9038-166D87F526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1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1551C-2F7F-45BF-B075-BCEFF191300B}" type="datetimeFigureOut">
              <a:rPr lang="en-GB" smtClean="0"/>
              <a:pPr/>
              <a:t>14/06/2018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AF09F-9681-43C3-8B93-E9C76ACE8E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58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bg1"/>
                </a:solidFill>
              </a:rPr>
              <a:t>Wandsworth Schools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Primary PE Forum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GB" dirty="0"/>
              <a:t>Southfields Academy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GB" dirty="0"/>
              <a:t>15</a:t>
            </a:r>
            <a:r>
              <a:rPr lang="en-GB" baseline="30000" dirty="0"/>
              <a:t>th</a:t>
            </a:r>
            <a:r>
              <a:rPr lang="en-GB" dirty="0"/>
              <a:t> June 2018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School Games Mark 2018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000" dirty="0">
                <a:solidFill>
                  <a:schemeClr val="bg1"/>
                </a:solidFill>
              </a:rPr>
              <a:t>Application window – Open until – Friday 3</a:t>
            </a:r>
            <a:r>
              <a:rPr lang="en-GB" sz="2000" baseline="30000" dirty="0">
                <a:solidFill>
                  <a:schemeClr val="bg1"/>
                </a:solidFill>
              </a:rPr>
              <a:t>rd</a:t>
            </a:r>
            <a:r>
              <a:rPr lang="en-GB" sz="2000" dirty="0">
                <a:solidFill>
                  <a:schemeClr val="bg1"/>
                </a:solidFill>
              </a:rPr>
              <a:t> August 2018</a:t>
            </a:r>
          </a:p>
          <a:p>
            <a:r>
              <a:rPr lang="en-GB" sz="2000" dirty="0">
                <a:solidFill>
                  <a:schemeClr val="bg1"/>
                </a:solidFill>
              </a:rPr>
              <a:t>Part of School Games programme</a:t>
            </a:r>
          </a:p>
          <a:p>
            <a:r>
              <a:rPr lang="en-GB" sz="2000" dirty="0">
                <a:solidFill>
                  <a:schemeClr val="bg1"/>
                </a:solidFill>
              </a:rPr>
              <a:t>Recognised by Ofsted</a:t>
            </a:r>
          </a:p>
          <a:p>
            <a:r>
              <a:rPr lang="en-GB" sz="2000" dirty="0">
                <a:solidFill>
                  <a:schemeClr val="bg1"/>
                </a:solidFill>
              </a:rPr>
              <a:t>Promotes sporting success</a:t>
            </a:r>
          </a:p>
          <a:p>
            <a:r>
              <a:rPr lang="en-GB" sz="2000" dirty="0">
                <a:solidFill>
                  <a:schemeClr val="bg1"/>
                </a:solidFill>
              </a:rPr>
              <a:t>Links with Sports Premium fund</a:t>
            </a:r>
          </a:p>
          <a:p>
            <a:r>
              <a:rPr lang="en-GB" sz="2000" dirty="0">
                <a:solidFill>
                  <a:schemeClr val="bg1"/>
                </a:solidFill>
              </a:rPr>
              <a:t>Recognition of schools hard work &amp; commitment to PE &amp; Sport</a:t>
            </a:r>
          </a:p>
          <a:p>
            <a:r>
              <a:rPr lang="en-GB" sz="2000" dirty="0">
                <a:solidFill>
                  <a:schemeClr val="bg1"/>
                </a:solidFill>
              </a:rPr>
              <a:t>33 Wandsworth School successfully gained Award in 2017</a:t>
            </a:r>
          </a:p>
          <a:p>
            <a:r>
              <a:rPr lang="en-GB" sz="2000" dirty="0">
                <a:solidFill>
                  <a:schemeClr val="bg1"/>
                </a:solidFill>
              </a:rPr>
              <a:t>6 Gold Awards, 17 Silver, 10 Bronze</a:t>
            </a: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942EDE-0EC5-4091-A99A-6C1C643060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60032" y="2204864"/>
            <a:ext cx="4038600" cy="190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42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GB" sz="2800" i="1" dirty="0">
                <a:solidFill>
                  <a:prstClr val="white"/>
                </a:solidFill>
                <a:ea typeface="+mn-ea"/>
                <a:cs typeface="+mn-cs"/>
              </a:rPr>
              <a:t>SCHOOL GAMES MARK 2018 </a:t>
            </a:r>
            <a:br>
              <a:rPr lang="en-GB" sz="2800" i="1" dirty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en-GB" sz="2800" i="1" dirty="0">
                <a:solidFill>
                  <a:prstClr val="white"/>
                </a:solidFill>
                <a:ea typeface="+mn-ea"/>
                <a:cs typeface="+mn-cs"/>
              </a:rPr>
              <a:t>www.yourschoolgames.co.uk website:</a:t>
            </a:r>
            <a:br>
              <a:rPr lang="en-GB" sz="2800" i="1" dirty="0">
                <a:solidFill>
                  <a:prstClr val="white"/>
                </a:solidFill>
                <a:ea typeface="+mn-ea"/>
                <a:cs typeface="+mn-cs"/>
              </a:rPr>
            </a:br>
            <a:br>
              <a:rPr lang="en-GB" sz="2000" i="1" dirty="0">
                <a:solidFill>
                  <a:prstClr val="white"/>
                </a:solidFill>
                <a:ea typeface="+mn-ea"/>
                <a:cs typeface="+mn-cs"/>
              </a:rPr>
            </a:b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4464496"/>
          </a:xfrm>
        </p:spPr>
        <p:txBody>
          <a:bodyPr/>
          <a:lstStyle/>
          <a:p>
            <a:endParaRPr lang="en-GB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In order to achieve School Games Mark of any colour schools must meet the following Pre-Requisites:  </a:t>
            </a: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</a:endParaRPr>
          </a:p>
          <a:p>
            <a:pPr lvl="1"/>
            <a:r>
              <a:rPr lang="en-GB" sz="2200" dirty="0">
                <a:solidFill>
                  <a:schemeClr val="bg1"/>
                </a:solidFill>
              </a:rPr>
              <a:t>Register your School Games Day </a:t>
            </a:r>
          </a:p>
          <a:p>
            <a:pPr lvl="1"/>
            <a:r>
              <a:rPr lang="en-GB" sz="2400" dirty="0">
                <a:solidFill>
                  <a:schemeClr val="bg1"/>
                </a:solidFill>
              </a:rPr>
              <a:t>Complete Inclusive Health Check</a:t>
            </a:r>
          </a:p>
          <a:p>
            <a:pPr lvl="1"/>
            <a:r>
              <a:rPr lang="en-GB" sz="2400" dirty="0">
                <a:solidFill>
                  <a:schemeClr val="bg1"/>
                </a:solidFill>
              </a:rPr>
              <a:t>Register for the Active School Planner – Only 8 schools so far!</a:t>
            </a:r>
          </a:p>
          <a:p>
            <a:pPr lvl="1"/>
            <a:r>
              <a:rPr lang="en-GB" sz="2400" dirty="0">
                <a:solidFill>
                  <a:schemeClr val="bg1"/>
                </a:solidFill>
              </a:rPr>
              <a:t>Set up School Games Crews</a:t>
            </a:r>
          </a:p>
          <a:p>
            <a:pPr lvl="1"/>
            <a:r>
              <a:rPr lang="en-GB" sz="2400" dirty="0">
                <a:solidFill>
                  <a:schemeClr val="bg1"/>
                </a:solidFill>
              </a:rPr>
              <a:t>Have positioned a ‘personal challenge’ as part of School Games</a:t>
            </a:r>
          </a:p>
          <a:p>
            <a:pPr lvl="1"/>
            <a:r>
              <a:rPr lang="en-GB" sz="2400" dirty="0">
                <a:solidFill>
                  <a:schemeClr val="bg1"/>
                </a:solidFill>
              </a:rPr>
              <a:t>Have a noticeboard &amp; use social media to promote School Games activity.</a:t>
            </a:r>
          </a:p>
          <a:p>
            <a:pPr lvl="1"/>
            <a:endParaRPr lang="en-GB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</a:endParaRPr>
          </a:p>
          <a:p>
            <a:endParaRPr lang="en-GB" sz="20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en-GB" sz="2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GB" sz="2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029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9255E9-AA06-441E-A548-F175B1FB4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Other Pre-requisites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B61386-7B89-41D7-9441-B03952BF0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435280" cy="4392488"/>
          </a:xfrm>
        </p:spPr>
        <p:txBody>
          <a:bodyPr/>
          <a:lstStyle/>
          <a:p>
            <a:pPr marL="0" indent="0"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A calendar of competition that demonstrates opportunities for young people with SEND</a:t>
            </a:r>
          </a:p>
          <a:p>
            <a:r>
              <a:rPr lang="en-GB" sz="2400" dirty="0">
                <a:solidFill>
                  <a:schemeClr val="bg1"/>
                </a:solidFill>
              </a:rPr>
              <a:t> A notice board and/or in-house school digital system that promotes School Games activity. </a:t>
            </a:r>
          </a:p>
          <a:p>
            <a:r>
              <a:rPr lang="en-GB" sz="2400" dirty="0">
                <a:solidFill>
                  <a:schemeClr val="bg1"/>
                </a:solidFill>
              </a:rPr>
              <a:t>System tracking young people’s participation in School Games. </a:t>
            </a:r>
          </a:p>
          <a:p>
            <a:r>
              <a:rPr lang="en-GB" sz="2400" dirty="0">
                <a:solidFill>
                  <a:schemeClr val="bg1"/>
                </a:solidFill>
              </a:rPr>
              <a:t>Opportunities that attract less active young people to participate in physical Activity.</a:t>
            </a:r>
          </a:p>
          <a:p>
            <a:r>
              <a:rPr lang="en-GB" sz="2400" dirty="0">
                <a:solidFill>
                  <a:schemeClr val="bg1"/>
                </a:solidFill>
              </a:rPr>
              <a:t> Have promoted and maximised School Values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3576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C859DF-9327-4717-A396-FA92E60C0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Bronze award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3CDCAB-AEF4-4FE6-95C6-7688B5F548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19667"/>
            <a:ext cx="4038600" cy="4525963"/>
          </a:xfrm>
        </p:spPr>
        <p:txBody>
          <a:bodyPr/>
          <a:lstStyle/>
          <a:p>
            <a:r>
              <a:rPr lang="en-GB" sz="2000" dirty="0">
                <a:solidFill>
                  <a:schemeClr val="bg1"/>
                </a:solidFill>
              </a:rPr>
              <a:t>Plans to provide 2 hrs of PE &amp; sport a week</a:t>
            </a:r>
          </a:p>
          <a:p>
            <a:r>
              <a:rPr lang="en-GB" sz="2000" dirty="0">
                <a:solidFill>
                  <a:schemeClr val="bg1"/>
                </a:solidFill>
              </a:rPr>
              <a:t>20% of students engaged in extracurricular every week. </a:t>
            </a:r>
          </a:p>
          <a:p>
            <a:r>
              <a:rPr lang="en-GB" sz="2000" dirty="0">
                <a:solidFill>
                  <a:schemeClr val="bg1"/>
                </a:solidFill>
              </a:rPr>
              <a:t>Use School games formats to provide 5 x Level 1 competition opportunities – Intra school</a:t>
            </a:r>
          </a:p>
          <a:p>
            <a:r>
              <a:rPr lang="en-GB" sz="2000" dirty="0">
                <a:solidFill>
                  <a:schemeClr val="bg1"/>
                </a:solidFill>
              </a:rPr>
              <a:t>Compete in 3 Level 2 competitions – Inter School</a:t>
            </a:r>
          </a:p>
          <a:p>
            <a:r>
              <a:rPr lang="en-GB" sz="2000" dirty="0">
                <a:solidFill>
                  <a:schemeClr val="bg1"/>
                </a:solidFill>
              </a:rPr>
              <a:t> Engage 5% of students in leading, managing &amp; officiating  activity</a:t>
            </a:r>
          </a:p>
          <a:p>
            <a:r>
              <a:rPr lang="en-GB" sz="2000" dirty="0">
                <a:solidFill>
                  <a:schemeClr val="bg1"/>
                </a:solidFill>
              </a:rPr>
              <a:t>No personal Challenge in place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554ABEA-CA14-4673-BFE4-E992F3D2EF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186" y="1772816"/>
            <a:ext cx="4038600" cy="2271712"/>
          </a:xfrm>
        </p:spPr>
      </p:pic>
    </p:spTree>
    <p:extLst>
      <p:ext uri="{BB962C8B-B14F-4D97-AF65-F5344CB8AC3E}">
        <p14:creationId xmlns:p14="http://schemas.microsoft.com/office/powerpoint/2010/main" val="1326737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30938-0A47-4044-B0F9-EC256D8E9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Silver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0FB7E-3F45-4940-9834-9900C478E0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29654"/>
            <a:ext cx="4038600" cy="4525963"/>
          </a:xfrm>
        </p:spPr>
        <p:txBody>
          <a:bodyPr/>
          <a:lstStyle/>
          <a:p>
            <a:r>
              <a:rPr lang="en-GB" sz="2400" dirty="0">
                <a:solidFill>
                  <a:schemeClr val="bg1"/>
                </a:solidFill>
              </a:rPr>
              <a:t>Provide 2 hrs of  PE &amp; school sport per week</a:t>
            </a:r>
          </a:p>
          <a:p>
            <a:r>
              <a:rPr lang="en-GB" sz="2400" dirty="0">
                <a:solidFill>
                  <a:schemeClr val="bg1"/>
                </a:solidFill>
              </a:rPr>
              <a:t>35% pupils in extra curricular activity a week</a:t>
            </a:r>
          </a:p>
          <a:p>
            <a:r>
              <a:rPr lang="en-GB" sz="2400" dirty="0">
                <a:solidFill>
                  <a:schemeClr val="bg1"/>
                </a:solidFill>
              </a:rPr>
              <a:t>Targeted provision of 10% of least active children</a:t>
            </a:r>
          </a:p>
          <a:p>
            <a:r>
              <a:rPr lang="en-GB" sz="2400" dirty="0">
                <a:solidFill>
                  <a:schemeClr val="bg1"/>
                </a:solidFill>
              </a:rPr>
              <a:t>6 x Intra School Competitions</a:t>
            </a:r>
          </a:p>
          <a:p>
            <a:r>
              <a:rPr lang="en-GB" sz="2400" dirty="0">
                <a:solidFill>
                  <a:schemeClr val="bg1"/>
                </a:solidFill>
              </a:rPr>
              <a:t>4 x Inter school competitions </a:t>
            </a:r>
          </a:p>
          <a:p>
            <a:r>
              <a:rPr lang="en-GB" sz="2400" dirty="0">
                <a:solidFill>
                  <a:schemeClr val="bg1"/>
                </a:solidFill>
              </a:rPr>
              <a:t>2 x B Teams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B349E-D755-469F-B75C-C0CD7B130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8768" y="892176"/>
            <a:ext cx="4038600" cy="4525963"/>
          </a:xfrm>
        </p:spPr>
        <p:txBody>
          <a:bodyPr/>
          <a:lstStyle/>
          <a:p>
            <a:r>
              <a:rPr lang="en-GB" sz="2400" dirty="0">
                <a:solidFill>
                  <a:schemeClr val="bg1"/>
                </a:solidFill>
              </a:rPr>
              <a:t>10% students leading &amp; officiating</a:t>
            </a:r>
          </a:p>
          <a:p>
            <a:r>
              <a:rPr lang="en-GB" sz="2400" dirty="0">
                <a:solidFill>
                  <a:schemeClr val="bg1"/>
                </a:solidFill>
              </a:rPr>
              <a:t>Promote to parents - media</a:t>
            </a:r>
          </a:p>
          <a:p>
            <a:r>
              <a:rPr lang="en-GB" sz="2400" dirty="0">
                <a:solidFill>
                  <a:schemeClr val="bg1"/>
                </a:solidFill>
              </a:rPr>
              <a:t>Students plan &amp; development School Games</a:t>
            </a:r>
          </a:p>
          <a:p>
            <a:r>
              <a:rPr lang="en-GB" sz="2400" dirty="0">
                <a:solidFill>
                  <a:schemeClr val="bg1"/>
                </a:solidFill>
              </a:rPr>
              <a:t>Utilise specialist coaches</a:t>
            </a:r>
          </a:p>
          <a:p>
            <a:r>
              <a:rPr lang="en-GB" sz="2400" dirty="0">
                <a:solidFill>
                  <a:schemeClr val="bg1"/>
                </a:solidFill>
              </a:rPr>
              <a:t>Active links - 3 sports clubs</a:t>
            </a:r>
          </a:p>
          <a:p>
            <a:r>
              <a:rPr lang="en-GB" sz="2400" dirty="0">
                <a:solidFill>
                  <a:schemeClr val="bg1"/>
                </a:solidFill>
              </a:rPr>
              <a:t>1 personal challenge </a:t>
            </a:r>
          </a:p>
          <a:p>
            <a:r>
              <a:rPr lang="en-GB" sz="2400" dirty="0">
                <a:solidFill>
                  <a:schemeClr val="bg1"/>
                </a:solidFill>
              </a:rPr>
              <a:t>Completed - self review Activity Heat map  www.activeschoolplanner.co.uk</a:t>
            </a:r>
          </a:p>
          <a:p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811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Congratulations Riversdale –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Silver Award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04" y="1700808"/>
            <a:ext cx="3528392" cy="3528392"/>
          </a:xfrm>
        </p:spPr>
      </p:pic>
    </p:spTree>
    <p:extLst>
      <p:ext uri="{BB962C8B-B14F-4D97-AF65-F5344CB8AC3E}">
        <p14:creationId xmlns:p14="http://schemas.microsoft.com/office/powerpoint/2010/main" val="2102219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DC785-03D4-4440-B4C1-68AAFE97D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A5464-4BFE-46F9-BFF6-FFBE04DA2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A7CB8C-99C3-42F1-818F-7BA2934A0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727" y="-41797"/>
            <a:ext cx="9199727" cy="689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42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30938-0A47-4044-B0F9-EC256D8E9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Gold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0FB7E-3F45-4940-9834-9900C478E0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4340" y="1052736"/>
            <a:ext cx="4038600" cy="4525963"/>
          </a:xfrm>
        </p:spPr>
        <p:txBody>
          <a:bodyPr/>
          <a:lstStyle/>
          <a:p>
            <a:r>
              <a:rPr lang="en-GB" sz="2200" dirty="0">
                <a:solidFill>
                  <a:schemeClr val="bg1"/>
                </a:solidFill>
              </a:rPr>
              <a:t>2 hrs PE in curriculum p/</a:t>
            </a:r>
            <a:r>
              <a:rPr lang="en-GB" sz="2200" dirty="0" err="1">
                <a:solidFill>
                  <a:schemeClr val="bg1"/>
                </a:solidFill>
              </a:rPr>
              <a:t>wk</a:t>
            </a:r>
            <a:endParaRPr lang="en-GB" sz="2200" dirty="0">
              <a:solidFill>
                <a:schemeClr val="bg1"/>
              </a:solidFill>
            </a:endParaRPr>
          </a:p>
          <a:p>
            <a:r>
              <a:rPr lang="en-GB" sz="2200" dirty="0">
                <a:solidFill>
                  <a:schemeClr val="bg1"/>
                </a:solidFill>
              </a:rPr>
              <a:t>50% pupils -extra curricular</a:t>
            </a:r>
          </a:p>
          <a:p>
            <a:r>
              <a:rPr lang="en-GB" sz="2200" dirty="0">
                <a:solidFill>
                  <a:schemeClr val="bg1"/>
                </a:solidFill>
              </a:rPr>
              <a:t>8 x Intra School Comps</a:t>
            </a:r>
          </a:p>
          <a:p>
            <a:r>
              <a:rPr lang="en-GB" sz="2200" dirty="0">
                <a:solidFill>
                  <a:schemeClr val="bg1"/>
                </a:solidFill>
              </a:rPr>
              <a:t>6 x Inter school comps</a:t>
            </a:r>
          </a:p>
          <a:p>
            <a:r>
              <a:rPr lang="en-GB" sz="2200" dirty="0">
                <a:solidFill>
                  <a:schemeClr val="bg1"/>
                </a:solidFill>
              </a:rPr>
              <a:t>3 B Teams, 1 C Team</a:t>
            </a:r>
          </a:p>
          <a:p>
            <a:r>
              <a:rPr lang="en-GB" sz="2200" dirty="0">
                <a:solidFill>
                  <a:schemeClr val="bg1"/>
                </a:solidFill>
              </a:rPr>
              <a:t>Promote to parents to every 2 weeks</a:t>
            </a:r>
          </a:p>
          <a:p>
            <a:r>
              <a:rPr lang="en-GB" sz="2200" dirty="0">
                <a:solidFill>
                  <a:schemeClr val="bg1"/>
                </a:solidFill>
              </a:rPr>
              <a:t>15% leading &amp; officiating</a:t>
            </a:r>
          </a:p>
          <a:p>
            <a:r>
              <a:rPr lang="en-GB" sz="2200" dirty="0">
                <a:solidFill>
                  <a:schemeClr val="bg1"/>
                </a:solidFill>
              </a:rPr>
              <a:t>School Games Crew in place </a:t>
            </a:r>
          </a:p>
          <a:p>
            <a:r>
              <a:rPr lang="en-GB" sz="2200" dirty="0">
                <a:solidFill>
                  <a:schemeClr val="bg1"/>
                </a:solidFill>
              </a:rPr>
              <a:t>Targeted provision of 15% of least active children</a:t>
            </a:r>
          </a:p>
          <a:p>
            <a:r>
              <a:rPr lang="en-GB" sz="2200" dirty="0">
                <a:solidFill>
                  <a:schemeClr val="bg1"/>
                </a:solidFill>
              </a:rPr>
              <a:t>2 personal challenges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B349E-D755-469F-B75C-C0CD7B130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052735"/>
            <a:ext cx="4038600" cy="4525963"/>
          </a:xfrm>
        </p:spPr>
        <p:txBody>
          <a:bodyPr/>
          <a:lstStyle/>
          <a:p>
            <a:r>
              <a:rPr lang="en-GB" sz="2400" dirty="0">
                <a:solidFill>
                  <a:schemeClr val="bg1"/>
                </a:solidFill>
              </a:rPr>
              <a:t>Utilise specialist coaches</a:t>
            </a:r>
          </a:p>
          <a:p>
            <a:r>
              <a:rPr lang="en-GB" sz="2400" dirty="0">
                <a:solidFill>
                  <a:schemeClr val="bg1"/>
                </a:solidFill>
              </a:rPr>
              <a:t>Active links - 5 sports clubs</a:t>
            </a:r>
          </a:p>
          <a:p>
            <a:r>
              <a:rPr lang="en-GB" sz="2400" dirty="0">
                <a:solidFill>
                  <a:schemeClr val="bg1"/>
                </a:solidFill>
              </a:rPr>
              <a:t>CPD staff to support school sport</a:t>
            </a:r>
          </a:p>
          <a:p>
            <a:r>
              <a:rPr lang="en-GB" sz="2400" dirty="0">
                <a:solidFill>
                  <a:schemeClr val="bg1"/>
                </a:solidFill>
              </a:rPr>
              <a:t>Provide support for gifted &amp; talented </a:t>
            </a:r>
          </a:p>
          <a:p>
            <a:r>
              <a:rPr lang="en-GB" sz="2400" dirty="0">
                <a:solidFill>
                  <a:schemeClr val="bg1"/>
                </a:solidFill>
              </a:rPr>
              <a:t>All pupils take on leadership roles in PE Lessons </a:t>
            </a:r>
          </a:p>
          <a:p>
            <a:pPr lvl="0"/>
            <a:r>
              <a:rPr lang="en-GB" sz="2400" dirty="0">
                <a:solidFill>
                  <a:prstClr val="white"/>
                </a:solidFill>
              </a:rPr>
              <a:t>Completed - self review Activity Heat map  www.activeschoolplanner.co.uk</a:t>
            </a:r>
          </a:p>
          <a:p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89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30938-0A47-4044-B0F9-EC256D8E9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Platinum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0FB7E-3F45-4940-9834-9900C478E0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4340" y="1052736"/>
            <a:ext cx="4038600" cy="4525963"/>
          </a:xfrm>
        </p:spPr>
        <p:txBody>
          <a:bodyPr/>
          <a:lstStyle/>
          <a:p>
            <a:r>
              <a:rPr lang="en-GB" sz="2200" dirty="0">
                <a:solidFill>
                  <a:schemeClr val="bg1"/>
                </a:solidFill>
              </a:rPr>
              <a:t>Must have held the Gold Award in: </a:t>
            </a:r>
          </a:p>
          <a:p>
            <a:r>
              <a:rPr lang="en-GB" sz="2200" dirty="0">
                <a:solidFill>
                  <a:schemeClr val="bg1"/>
                </a:solidFill>
              </a:rPr>
              <a:t>2014/2015/2016/2017 </a:t>
            </a:r>
          </a:p>
          <a:p>
            <a:r>
              <a:rPr lang="en-GB" sz="2200" dirty="0">
                <a:solidFill>
                  <a:schemeClr val="bg1"/>
                </a:solidFill>
              </a:rPr>
              <a:t>….and achieve GOLD in 2018</a:t>
            </a:r>
          </a:p>
          <a:p>
            <a:r>
              <a:rPr lang="en-GB" sz="2200" dirty="0">
                <a:solidFill>
                  <a:schemeClr val="bg1"/>
                </a:solidFill>
              </a:rPr>
              <a:t>This will be through a case study report including:</a:t>
            </a:r>
          </a:p>
          <a:p>
            <a:r>
              <a:rPr lang="en-GB" sz="2200" dirty="0">
                <a:solidFill>
                  <a:schemeClr val="bg1"/>
                </a:solidFill>
              </a:rPr>
              <a:t>Involvement of pupils - comps</a:t>
            </a:r>
          </a:p>
          <a:p>
            <a:r>
              <a:rPr lang="en-GB" sz="2200" dirty="0">
                <a:solidFill>
                  <a:schemeClr val="bg1"/>
                </a:solidFill>
              </a:rPr>
              <a:t>Supporting pupils – Exit routes</a:t>
            </a:r>
          </a:p>
          <a:p>
            <a:r>
              <a:rPr lang="en-GB" sz="2200" dirty="0">
                <a:solidFill>
                  <a:schemeClr val="bg1"/>
                </a:solidFill>
              </a:rPr>
              <a:t>60 minutes of activity a day</a:t>
            </a:r>
          </a:p>
          <a:p>
            <a:endParaRPr lang="en-GB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B349E-D755-469F-B75C-C0CD7B130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052735"/>
            <a:ext cx="4038600" cy="4525963"/>
          </a:xfrm>
        </p:spPr>
        <p:txBody>
          <a:bodyPr/>
          <a:lstStyle/>
          <a:p>
            <a:r>
              <a:rPr lang="en-GB" sz="2400" dirty="0">
                <a:solidFill>
                  <a:schemeClr val="bg1"/>
                </a:solidFill>
              </a:rPr>
              <a:t>Supporting paragraph from SGO</a:t>
            </a:r>
          </a:p>
          <a:p>
            <a:r>
              <a:rPr lang="en-GB" sz="2400" dirty="0">
                <a:solidFill>
                  <a:schemeClr val="bg1"/>
                </a:solidFill>
              </a:rPr>
              <a:t>Apply for Gold as usual,</a:t>
            </a:r>
          </a:p>
          <a:p>
            <a:r>
              <a:rPr lang="en-GB" sz="2400" dirty="0">
                <a:solidFill>
                  <a:schemeClr val="bg1"/>
                </a:solidFill>
              </a:rPr>
              <a:t>If successful need to provide Platinum evidence above.</a:t>
            </a:r>
          </a:p>
          <a:p>
            <a:r>
              <a:rPr lang="en-GB" sz="2400" dirty="0">
                <a:solidFill>
                  <a:schemeClr val="bg1"/>
                </a:solidFill>
              </a:rPr>
              <a:t>Provide support for gifted &amp; talented </a:t>
            </a:r>
          </a:p>
          <a:p>
            <a:r>
              <a:rPr lang="en-GB" sz="2400" dirty="0">
                <a:solidFill>
                  <a:schemeClr val="bg1"/>
                </a:solidFill>
              </a:rPr>
              <a:t>Platinum Award last for 2 years</a:t>
            </a:r>
          </a:p>
        </p:txBody>
      </p:sp>
    </p:spTree>
    <p:extLst>
      <p:ext uri="{BB962C8B-B14F-4D97-AF65-F5344CB8AC3E}">
        <p14:creationId xmlns:p14="http://schemas.microsoft.com/office/powerpoint/2010/main" val="39955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01F1C9-30E2-415A-A0E9-231502E69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WORLD CLASS TIPS FOR SGM 2018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DE9598-ACF2-4BA2-9D72-8EA56D337F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4525963"/>
          </a:xfrm>
        </p:spPr>
        <p:txBody>
          <a:bodyPr/>
          <a:lstStyle/>
          <a:p>
            <a:r>
              <a:rPr lang="en-GB" sz="2000" dirty="0">
                <a:solidFill>
                  <a:prstClr val="white"/>
                </a:solidFill>
              </a:rPr>
              <a:t>Read criteria carefully!</a:t>
            </a:r>
          </a:p>
          <a:p>
            <a:r>
              <a:rPr lang="en-GB" sz="2000" dirty="0">
                <a:solidFill>
                  <a:prstClr val="white"/>
                </a:solidFill>
              </a:rPr>
              <a:t>School Games Mark Criteria 2018 available on webpage</a:t>
            </a:r>
          </a:p>
          <a:p>
            <a:r>
              <a:rPr lang="en-GB" sz="2000" dirty="0">
                <a:solidFill>
                  <a:prstClr val="white"/>
                </a:solidFill>
              </a:rPr>
              <a:t>Supporting information for school</a:t>
            </a:r>
          </a:p>
          <a:p>
            <a:r>
              <a:rPr lang="en-GB" sz="2000" dirty="0">
                <a:solidFill>
                  <a:prstClr val="white"/>
                </a:solidFill>
              </a:rPr>
              <a:t>Collate evidence in a folder</a:t>
            </a:r>
          </a:p>
          <a:p>
            <a:r>
              <a:rPr lang="en-GB" sz="2000" dirty="0">
                <a:solidFill>
                  <a:prstClr val="white"/>
                </a:solidFill>
              </a:rPr>
              <a:t>Promote activities on Twitter</a:t>
            </a:r>
          </a:p>
          <a:p>
            <a:pPr lvl="0"/>
            <a:r>
              <a:rPr lang="en-GB" sz="2000" dirty="0">
                <a:solidFill>
                  <a:prstClr val="white"/>
                </a:solidFill>
              </a:rPr>
              <a:t>Come along to SGM workshops/clinics</a:t>
            </a:r>
            <a:r>
              <a:rPr lang="en-GB" sz="1600" dirty="0">
                <a:solidFill>
                  <a:prstClr val="white"/>
                </a:solidFill>
              </a:rPr>
              <a:t> </a:t>
            </a:r>
            <a:r>
              <a:rPr lang="en-GB" sz="2000" dirty="0">
                <a:solidFill>
                  <a:prstClr val="white"/>
                </a:solidFill>
              </a:rPr>
              <a:t>at Southfields, 3.30-5.30pm</a:t>
            </a:r>
          </a:p>
          <a:p>
            <a:pPr lvl="1"/>
            <a:r>
              <a:rPr lang="en-GB" sz="1400" dirty="0">
                <a:solidFill>
                  <a:prstClr val="white"/>
                </a:solidFill>
              </a:rPr>
              <a:t> </a:t>
            </a:r>
            <a:r>
              <a:rPr lang="en-GB" sz="1600" dirty="0">
                <a:solidFill>
                  <a:prstClr val="white"/>
                </a:solidFill>
              </a:rPr>
              <a:t>Wednesday 11</a:t>
            </a:r>
            <a:r>
              <a:rPr lang="en-GB" sz="1600" baseline="30000" dirty="0">
                <a:solidFill>
                  <a:prstClr val="white"/>
                </a:solidFill>
              </a:rPr>
              <a:t>th</a:t>
            </a:r>
            <a:r>
              <a:rPr lang="en-GB" sz="1600" dirty="0">
                <a:solidFill>
                  <a:prstClr val="white"/>
                </a:solidFill>
              </a:rPr>
              <a:t> July </a:t>
            </a:r>
          </a:p>
          <a:p>
            <a:pPr lvl="1"/>
            <a:r>
              <a:rPr lang="en-GB" sz="1600" dirty="0">
                <a:solidFill>
                  <a:prstClr val="white"/>
                </a:solidFill>
              </a:rPr>
              <a:t>Tuesday 17</a:t>
            </a:r>
            <a:r>
              <a:rPr lang="en-GB" sz="1600" baseline="30000" dirty="0">
                <a:solidFill>
                  <a:prstClr val="white"/>
                </a:solidFill>
              </a:rPr>
              <a:t>th</a:t>
            </a:r>
            <a:r>
              <a:rPr lang="en-GB" sz="1600" dirty="0">
                <a:solidFill>
                  <a:prstClr val="white"/>
                </a:solidFill>
              </a:rPr>
              <a:t> July</a:t>
            </a:r>
          </a:p>
          <a:p>
            <a:r>
              <a:rPr lang="en-GB" sz="2000" dirty="0">
                <a:solidFill>
                  <a:prstClr val="white"/>
                </a:solidFill>
              </a:rPr>
              <a:t>Keep in touch up until 20</a:t>
            </a:r>
            <a:r>
              <a:rPr lang="en-GB" sz="2000" baseline="30000" dirty="0">
                <a:solidFill>
                  <a:prstClr val="white"/>
                </a:solidFill>
              </a:rPr>
              <a:t>th</a:t>
            </a:r>
            <a:r>
              <a:rPr lang="en-GB" sz="2000" dirty="0">
                <a:solidFill>
                  <a:prstClr val="white"/>
                </a:solidFill>
              </a:rPr>
              <a:t> July 2018</a:t>
            </a:r>
          </a:p>
          <a:p>
            <a:pPr marL="0" indent="0">
              <a:buNone/>
            </a:pPr>
            <a:endParaRPr lang="en-GB" sz="2000" dirty="0">
              <a:solidFill>
                <a:prstClr val="white"/>
              </a:solidFill>
            </a:endParaRPr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5EB557-377C-4C7A-A380-06BA8A2B8E7B}"/>
              </a:ext>
            </a:extLst>
          </p:cNvPr>
          <p:cNvSpPr txBox="1"/>
          <p:nvPr/>
        </p:nvSpPr>
        <p:spPr>
          <a:xfrm>
            <a:off x="4932040" y="4509120"/>
            <a:ext cx="3538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Follow on Twitter @</a:t>
            </a:r>
            <a:r>
              <a:rPr lang="en-GB" sz="2800" dirty="0" err="1">
                <a:solidFill>
                  <a:schemeClr val="bg1"/>
                </a:solidFill>
              </a:rPr>
              <a:t>wandschoolgames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108" y="1700808"/>
            <a:ext cx="4038600" cy="2271712"/>
          </a:xfrm>
        </p:spPr>
      </p:pic>
    </p:spTree>
    <p:extLst>
      <p:ext uri="{BB962C8B-B14F-4D97-AF65-F5344CB8AC3E}">
        <p14:creationId xmlns:p14="http://schemas.microsoft.com/office/powerpoint/2010/main" val="3938193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Welcome to Southfields Academy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C843FFF-2AC6-424F-B445-E1C3904116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33" y="1481137"/>
            <a:ext cx="6925733" cy="3895725"/>
          </a:xfrm>
        </p:spPr>
      </p:pic>
    </p:spTree>
    <p:extLst>
      <p:ext uri="{BB962C8B-B14F-4D97-AF65-F5344CB8AC3E}">
        <p14:creationId xmlns:p14="http://schemas.microsoft.com/office/powerpoint/2010/main" val="425579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Richard Siaw</a:t>
            </a:r>
            <a:br>
              <a:rPr lang="en-GB" sz="4000" dirty="0">
                <a:solidFill>
                  <a:schemeClr val="bg1"/>
                </a:solidFill>
              </a:rPr>
            </a:br>
            <a:r>
              <a:rPr lang="en-GB" sz="4000" dirty="0">
                <a:solidFill>
                  <a:schemeClr val="bg1"/>
                </a:solidFill>
              </a:rPr>
              <a:t>Wandsworth District Football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714DF2A-F41A-4842-B1F7-69902A46A4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402832" cy="3302124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C0B53E6A-BDAE-478E-B0A3-F1A5D481D8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724" y="2708920"/>
            <a:ext cx="4199334" cy="2362125"/>
          </a:xfrm>
        </p:spPr>
      </p:pic>
    </p:spTree>
    <p:extLst>
      <p:ext uri="{BB962C8B-B14F-4D97-AF65-F5344CB8AC3E}">
        <p14:creationId xmlns:p14="http://schemas.microsoft.com/office/powerpoint/2010/main" val="2414563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Wandsworth CPD programme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179167"/>
            <a:ext cx="4038600" cy="4525963"/>
          </a:xfrm>
        </p:spPr>
        <p:txBody>
          <a:bodyPr/>
          <a:lstStyle/>
          <a:p>
            <a:r>
              <a:rPr lang="en-GB" sz="1800" dirty="0">
                <a:solidFill>
                  <a:schemeClr val="bg1"/>
                </a:solidFill>
              </a:rPr>
              <a:t>3 x Primary PE Forums</a:t>
            </a:r>
          </a:p>
          <a:p>
            <a:r>
              <a:rPr lang="en-GB" sz="1800" dirty="0">
                <a:solidFill>
                  <a:schemeClr val="bg1"/>
                </a:solidFill>
              </a:rPr>
              <a:t>Programme of Sports Specific Courses:</a:t>
            </a:r>
            <a:endParaRPr lang="en-GB" sz="1400" dirty="0">
              <a:solidFill>
                <a:schemeClr val="bg1"/>
              </a:solidFill>
            </a:endParaRPr>
          </a:p>
          <a:p>
            <a:pPr lvl="1"/>
            <a:r>
              <a:rPr lang="en-GB" sz="1400" dirty="0">
                <a:solidFill>
                  <a:schemeClr val="bg1"/>
                </a:solidFill>
              </a:rPr>
              <a:t>Quick Sticks</a:t>
            </a:r>
          </a:p>
          <a:p>
            <a:pPr lvl="1"/>
            <a:r>
              <a:rPr lang="en-GB" sz="1400" dirty="0">
                <a:solidFill>
                  <a:schemeClr val="bg1"/>
                </a:solidFill>
              </a:rPr>
              <a:t>Inclusive PE Course</a:t>
            </a:r>
          </a:p>
          <a:p>
            <a:pPr lvl="1"/>
            <a:r>
              <a:rPr lang="en-GB" sz="1400" dirty="0">
                <a:solidFill>
                  <a:schemeClr val="bg1"/>
                </a:solidFill>
              </a:rPr>
              <a:t>FA Primary Teachers Award</a:t>
            </a:r>
          </a:p>
          <a:p>
            <a:pPr lvl="1"/>
            <a:r>
              <a:rPr lang="en-GB" sz="1400" dirty="0">
                <a:solidFill>
                  <a:schemeClr val="bg1"/>
                </a:solidFill>
              </a:rPr>
              <a:t>Primary Cricket with Surrey Cricket</a:t>
            </a:r>
          </a:p>
          <a:p>
            <a:pPr lvl="1"/>
            <a:r>
              <a:rPr lang="en-GB" sz="1400" dirty="0">
                <a:solidFill>
                  <a:schemeClr val="bg1"/>
                </a:solidFill>
              </a:rPr>
              <a:t>Primary Tennis with LTA</a:t>
            </a:r>
          </a:p>
          <a:p>
            <a:pPr lvl="1"/>
            <a:r>
              <a:rPr lang="en-GB" sz="1400" dirty="0">
                <a:solidFill>
                  <a:schemeClr val="bg1"/>
                </a:solidFill>
              </a:rPr>
              <a:t>Girls Active Training day</a:t>
            </a:r>
            <a:endParaRPr lang="en-GB" sz="1800" dirty="0">
              <a:solidFill>
                <a:schemeClr val="bg1"/>
              </a:solidFill>
            </a:endParaRPr>
          </a:p>
          <a:p>
            <a:r>
              <a:rPr lang="en-GB" sz="1800" dirty="0">
                <a:solidFill>
                  <a:schemeClr val="bg1"/>
                </a:solidFill>
              </a:rPr>
              <a:t>Playground Leaders Courses;</a:t>
            </a:r>
          </a:p>
          <a:p>
            <a:pPr marL="400050" lvl="1" indent="0">
              <a:buNone/>
            </a:pPr>
            <a:r>
              <a:rPr lang="en-GB" sz="1400" dirty="0">
                <a:solidFill>
                  <a:schemeClr val="bg1"/>
                </a:solidFill>
              </a:rPr>
              <a:t>St Mary’s Battersea. OLQH, West Hill, John Burns, Holy Ghost, Penwortham,  </a:t>
            </a:r>
            <a:r>
              <a:rPr lang="en-GB" sz="1400" dirty="0" err="1">
                <a:solidFill>
                  <a:schemeClr val="bg1"/>
                </a:solidFill>
              </a:rPr>
              <a:t>Fircroft</a:t>
            </a:r>
            <a:r>
              <a:rPr lang="en-GB" sz="1400" dirty="0">
                <a:solidFill>
                  <a:schemeClr val="bg1"/>
                </a:solidFill>
              </a:rPr>
              <a:t>.  </a:t>
            </a:r>
            <a:r>
              <a:rPr lang="en-GB" sz="1400" dirty="0" err="1">
                <a:solidFill>
                  <a:schemeClr val="bg1"/>
                </a:solidFill>
              </a:rPr>
              <a:t>Granard</a:t>
            </a:r>
            <a:endParaRPr lang="en-GB" sz="1400" dirty="0">
              <a:solidFill>
                <a:schemeClr val="bg1"/>
              </a:solidFill>
            </a:endParaRPr>
          </a:p>
          <a:p>
            <a:r>
              <a:rPr lang="en-GB" sz="1800" dirty="0">
                <a:solidFill>
                  <a:schemeClr val="bg1"/>
                </a:solidFill>
              </a:rPr>
              <a:t>Lunchtime Supervisors Courses for schools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1D1179-B3A2-4F32-984C-15B499E63F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7" y="1916832"/>
            <a:ext cx="4503565" cy="253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25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66480-28F2-41D0-8480-76BF47B65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What CPD would you like in 2019?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67AF2A-018B-4DF7-B150-1BBAF14586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66888" y="1988840"/>
            <a:ext cx="4210223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16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bg1"/>
                </a:solidFill>
              </a:rPr>
              <a:t>Thanks For coming</a:t>
            </a:r>
            <a:br>
              <a:rPr lang="en-GB" sz="3600" dirty="0">
                <a:solidFill>
                  <a:schemeClr val="bg1"/>
                </a:solidFill>
              </a:rPr>
            </a:b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67FEA8-0750-4257-AD4C-817F80291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33" y="1417638"/>
            <a:ext cx="6925733" cy="3895725"/>
          </a:xfrm>
        </p:spPr>
      </p:pic>
    </p:spTree>
    <p:extLst>
      <p:ext uri="{BB962C8B-B14F-4D97-AF65-F5344CB8AC3E}">
        <p14:creationId xmlns:p14="http://schemas.microsoft.com/office/powerpoint/2010/main" val="1981416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bg1"/>
                </a:solidFill>
              </a:rPr>
              <a:t>Outline of the day</a:t>
            </a:r>
          </a:p>
        </p:txBody>
      </p:sp>
      <p:sp>
        <p:nvSpPr>
          <p:cNvPr id="1638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48200" y="1417638"/>
            <a:ext cx="4038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9:30pm – Welcome &amp; Introductions</a:t>
            </a:r>
          </a:p>
          <a:p>
            <a:r>
              <a:rPr lang="en-GB" sz="1600" dirty="0">
                <a:solidFill>
                  <a:schemeClr val="bg1"/>
                </a:solidFill>
              </a:rPr>
              <a:t>9.45am School Games Update</a:t>
            </a:r>
          </a:p>
          <a:p>
            <a:r>
              <a:rPr lang="en-GB" sz="1600" dirty="0">
                <a:solidFill>
                  <a:schemeClr val="bg1"/>
                </a:solidFill>
              </a:rPr>
              <a:t>10.00am Competition review</a:t>
            </a:r>
          </a:p>
          <a:p>
            <a:r>
              <a:rPr lang="en-GB" sz="1600" dirty="0">
                <a:solidFill>
                  <a:schemeClr val="bg1"/>
                </a:solidFill>
              </a:rPr>
              <a:t>10.30am – Sports Coaching / Regular Running – Natalie Pope</a:t>
            </a:r>
          </a:p>
          <a:p>
            <a:r>
              <a:rPr lang="en-GB" sz="1600" dirty="0">
                <a:solidFill>
                  <a:schemeClr val="bg1"/>
                </a:solidFill>
              </a:rPr>
              <a:t>11am - Break- Tea &amp; Coffee</a:t>
            </a:r>
          </a:p>
          <a:p>
            <a:r>
              <a:rPr lang="en-GB" sz="1600" dirty="0">
                <a:solidFill>
                  <a:schemeClr val="bg1"/>
                </a:solidFill>
              </a:rPr>
              <a:t>World Cup Sweepstake draw</a:t>
            </a:r>
          </a:p>
          <a:p>
            <a:pPr lvl="0"/>
            <a:r>
              <a:rPr lang="en-GB" sz="1600" dirty="0">
                <a:solidFill>
                  <a:schemeClr val="bg1"/>
                </a:solidFill>
              </a:rPr>
              <a:t>11.15am – </a:t>
            </a:r>
            <a:r>
              <a:rPr lang="en-GB" sz="1600" dirty="0">
                <a:solidFill>
                  <a:prstClr val="white"/>
                </a:solidFill>
              </a:rPr>
              <a:t>School Games Mark 2018</a:t>
            </a:r>
            <a:endParaRPr lang="en-GB" sz="1600" dirty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12.00 noon – CPD 2018</a:t>
            </a:r>
          </a:p>
          <a:p>
            <a:pPr marL="400050" lvl="1" indent="0">
              <a:buNone/>
            </a:pPr>
            <a:r>
              <a:rPr lang="en-GB" sz="1400" dirty="0">
                <a:solidFill>
                  <a:schemeClr val="bg1"/>
                </a:solidFill>
              </a:rPr>
              <a:t>Wandsworth District Football – Richard </a:t>
            </a:r>
            <a:r>
              <a:rPr lang="en-GB" sz="1400" dirty="0" err="1">
                <a:solidFill>
                  <a:schemeClr val="bg1"/>
                </a:solidFill>
              </a:rPr>
              <a:t>Siaw</a:t>
            </a:r>
            <a:endParaRPr lang="en-GB" sz="1200" dirty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12.30pm -  Lunch Break</a:t>
            </a:r>
          </a:p>
          <a:p>
            <a:r>
              <a:rPr lang="en-GB" sz="1600" dirty="0">
                <a:solidFill>
                  <a:schemeClr val="bg1"/>
                </a:solidFill>
              </a:rPr>
              <a:t>1.15pm – Active Planner workshop – 10 steps to an Active school</a:t>
            </a:r>
          </a:p>
          <a:p>
            <a:r>
              <a:rPr lang="en-GB" sz="1600" dirty="0">
                <a:solidFill>
                  <a:schemeClr val="bg1"/>
                </a:solidFill>
              </a:rPr>
              <a:t>2.30pm - Depart</a:t>
            </a:r>
          </a:p>
          <a:p>
            <a:endParaRPr lang="en-GB" sz="1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3289" y="1844824"/>
            <a:ext cx="4038600" cy="2271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5"/>
          <p:cNvSpPr>
            <a:spLocks noGrp="1"/>
          </p:cNvSpPr>
          <p:nvPr>
            <p:ph type="title"/>
          </p:nvPr>
        </p:nvSpPr>
        <p:spPr bwMode="auto">
          <a:noFill/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London School Games Finals 2018 </a:t>
            </a:r>
          </a:p>
        </p:txBody>
      </p:sp>
      <p:sp>
        <p:nvSpPr>
          <p:cNvPr id="20482" name="Text Placeholder 11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GB" sz="2000" i="1" dirty="0">
                <a:solidFill>
                  <a:schemeClr val="bg1"/>
                </a:solidFill>
              </a:rPr>
              <a:t>Spring Finals 2018</a:t>
            </a:r>
          </a:p>
        </p:txBody>
      </p:sp>
      <p:sp>
        <p:nvSpPr>
          <p:cNvPr id="20483" name="Content Placeholder 13"/>
          <p:cNvSpPr>
            <a:spLocks noGrp="1"/>
          </p:cNvSpPr>
          <p:nvPr>
            <p:ph sz="half" idx="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</a:rPr>
              <a:t>2nd </a:t>
            </a:r>
            <a:r>
              <a:rPr lang="en-GB" sz="1800" dirty="0" err="1">
                <a:solidFill>
                  <a:schemeClr val="bg1"/>
                </a:solidFill>
              </a:rPr>
              <a:t>Sheringdale</a:t>
            </a:r>
            <a:r>
              <a:rPr lang="en-GB" sz="1800" dirty="0">
                <a:solidFill>
                  <a:schemeClr val="bg1"/>
                </a:solidFill>
              </a:rPr>
              <a:t>  - </a:t>
            </a:r>
            <a:r>
              <a:rPr lang="en-GB" sz="1800" dirty="0" err="1">
                <a:solidFill>
                  <a:schemeClr val="bg1"/>
                </a:solidFill>
              </a:rPr>
              <a:t>Quicksticks</a:t>
            </a:r>
            <a:r>
              <a:rPr lang="en-GB" sz="1800" dirty="0">
                <a:solidFill>
                  <a:schemeClr val="bg1"/>
                </a:solidFill>
              </a:rPr>
              <a:t> Hockey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</a:rPr>
              <a:t>3rd Sacred Heart - Hi5 Netball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</a:rPr>
              <a:t>4</a:t>
            </a:r>
            <a:r>
              <a:rPr lang="en-GB" sz="1800" baseline="30000" dirty="0">
                <a:solidFill>
                  <a:schemeClr val="bg1"/>
                </a:solidFill>
              </a:rPr>
              <a:t>th</a:t>
            </a:r>
            <a:r>
              <a:rPr lang="en-GB" sz="1800" dirty="0">
                <a:solidFill>
                  <a:schemeClr val="bg1"/>
                </a:solidFill>
              </a:rPr>
              <a:t> Smallwood - </a:t>
            </a:r>
            <a:r>
              <a:rPr lang="en-GB" sz="1800" dirty="0" err="1">
                <a:solidFill>
                  <a:schemeClr val="bg1"/>
                </a:solidFill>
              </a:rPr>
              <a:t>Boccia</a:t>
            </a:r>
            <a:endParaRPr lang="en-GB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</a:rPr>
              <a:t>5</a:t>
            </a:r>
            <a:r>
              <a:rPr lang="en-GB" sz="1800" baseline="30000" dirty="0">
                <a:solidFill>
                  <a:schemeClr val="bg1"/>
                </a:solidFill>
              </a:rPr>
              <a:t>th</a:t>
            </a:r>
            <a:r>
              <a:rPr lang="en-GB" sz="1800" dirty="0">
                <a:solidFill>
                  <a:schemeClr val="bg1"/>
                </a:solidFill>
              </a:rPr>
              <a:t> </a:t>
            </a:r>
            <a:r>
              <a:rPr lang="en-GB" sz="1800" dirty="0" err="1">
                <a:solidFill>
                  <a:schemeClr val="bg1"/>
                </a:solidFill>
              </a:rPr>
              <a:t>Ravenestone</a:t>
            </a:r>
            <a:r>
              <a:rPr lang="en-GB" sz="1800" dirty="0">
                <a:solidFill>
                  <a:schemeClr val="bg1"/>
                </a:solidFill>
              </a:rPr>
              <a:t> – </a:t>
            </a:r>
            <a:r>
              <a:rPr lang="en-GB" sz="1800" dirty="0" err="1">
                <a:solidFill>
                  <a:schemeClr val="bg1"/>
                </a:solidFill>
              </a:rPr>
              <a:t>Sportshall</a:t>
            </a:r>
            <a:r>
              <a:rPr lang="en-GB" sz="1800" dirty="0">
                <a:solidFill>
                  <a:schemeClr val="bg1"/>
                </a:solidFill>
              </a:rPr>
              <a:t> Athletics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</a:rPr>
              <a:t>5th Penwortham - Girls Football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</a:rPr>
              <a:t>10</a:t>
            </a:r>
            <a:r>
              <a:rPr lang="en-GB" sz="1800" baseline="30000" dirty="0">
                <a:solidFill>
                  <a:schemeClr val="bg1"/>
                </a:solidFill>
              </a:rPr>
              <a:t>th</a:t>
            </a:r>
            <a:r>
              <a:rPr lang="en-GB" sz="1800" dirty="0">
                <a:solidFill>
                  <a:schemeClr val="bg1"/>
                </a:solidFill>
              </a:rPr>
              <a:t>  </a:t>
            </a:r>
            <a:r>
              <a:rPr lang="en-GB" sz="1800" dirty="0" err="1">
                <a:solidFill>
                  <a:schemeClr val="bg1"/>
                </a:solidFill>
              </a:rPr>
              <a:t>Brandlehow</a:t>
            </a:r>
            <a:r>
              <a:rPr lang="en-GB" sz="1800" dirty="0">
                <a:solidFill>
                  <a:schemeClr val="bg1"/>
                </a:solidFill>
              </a:rPr>
              <a:t> -  Tag Rugby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</a:rPr>
              <a:t>17th Penwortham - Best football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</a:rPr>
              <a:t>RFU Mega Fest – </a:t>
            </a:r>
            <a:r>
              <a:rPr lang="en-GB" sz="1800" dirty="0" err="1">
                <a:solidFill>
                  <a:schemeClr val="bg1"/>
                </a:solidFill>
              </a:rPr>
              <a:t>Heathmere</a:t>
            </a:r>
            <a:endParaRPr lang="en-GB" sz="1800" dirty="0">
              <a:solidFill>
                <a:schemeClr val="bg1"/>
              </a:solidFill>
            </a:endParaRPr>
          </a:p>
          <a:p>
            <a:endParaRPr lang="en-GB" sz="1800" dirty="0">
              <a:solidFill>
                <a:schemeClr val="bg1"/>
              </a:solidFill>
            </a:endParaRPr>
          </a:p>
          <a:p>
            <a:endParaRPr lang="en-GB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sz="2000" i="1" dirty="0">
                <a:solidFill>
                  <a:schemeClr val="bg1"/>
                </a:solidFill>
              </a:rPr>
              <a:t>Qualifiers for Summer Finals 2018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sz="1800" dirty="0">
              <a:solidFill>
                <a:schemeClr val="bg1"/>
              </a:solidFill>
            </a:endParaRPr>
          </a:p>
          <a:p>
            <a:r>
              <a:rPr lang="en-GB" sz="1800" dirty="0">
                <a:solidFill>
                  <a:schemeClr val="bg1"/>
                </a:solidFill>
              </a:rPr>
              <a:t>Belleville – Y5/6 Gymnastics</a:t>
            </a:r>
          </a:p>
          <a:p>
            <a:r>
              <a:rPr lang="en-GB" sz="1800" dirty="0">
                <a:solidFill>
                  <a:schemeClr val="bg1"/>
                </a:solidFill>
              </a:rPr>
              <a:t>Belleville – Y3/4 Gymnastics</a:t>
            </a:r>
          </a:p>
          <a:p>
            <a:r>
              <a:rPr lang="en-GB" sz="1800" dirty="0" err="1">
                <a:solidFill>
                  <a:schemeClr val="bg1"/>
                </a:solidFill>
              </a:rPr>
              <a:t>Furzedown</a:t>
            </a:r>
            <a:r>
              <a:rPr lang="en-GB" sz="1800" dirty="0">
                <a:solidFill>
                  <a:schemeClr val="bg1"/>
                </a:solidFill>
              </a:rPr>
              <a:t> – Best Cricket</a:t>
            </a:r>
          </a:p>
          <a:p>
            <a:r>
              <a:rPr lang="en-GB" sz="1800" dirty="0">
                <a:solidFill>
                  <a:schemeClr val="bg1"/>
                </a:solidFill>
              </a:rPr>
              <a:t>Newton Prep –London Cricket</a:t>
            </a:r>
          </a:p>
          <a:p>
            <a:r>
              <a:rPr lang="en-GB" sz="1800" dirty="0">
                <a:solidFill>
                  <a:schemeClr val="bg1"/>
                </a:solidFill>
              </a:rPr>
              <a:t>Thomas’s Clapham – Girls Cricket</a:t>
            </a:r>
          </a:p>
          <a:p>
            <a:r>
              <a:rPr lang="en-GB" sz="1800" dirty="0">
                <a:solidFill>
                  <a:schemeClr val="bg1"/>
                </a:solidFill>
              </a:rPr>
              <a:t>Belleville –LYG Cricket</a:t>
            </a:r>
          </a:p>
          <a:p>
            <a:r>
              <a:rPr lang="en-GB" sz="1800" dirty="0">
                <a:solidFill>
                  <a:schemeClr val="bg1"/>
                </a:solidFill>
              </a:rPr>
              <a:t> - Basketball</a:t>
            </a:r>
          </a:p>
          <a:p>
            <a:r>
              <a:rPr lang="en-GB" sz="1800" dirty="0">
                <a:solidFill>
                  <a:schemeClr val="bg1"/>
                </a:solidFill>
              </a:rPr>
              <a:t>OLQH – Year 3/4 Mini Tennis</a:t>
            </a:r>
          </a:p>
          <a:p>
            <a:r>
              <a:rPr lang="en-GB" sz="1800" dirty="0" err="1">
                <a:solidFill>
                  <a:schemeClr val="bg1"/>
                </a:solidFill>
              </a:rPr>
              <a:t>Allfarthing</a:t>
            </a:r>
            <a:r>
              <a:rPr lang="en-GB" sz="1800" dirty="0">
                <a:solidFill>
                  <a:schemeClr val="bg1"/>
                </a:solidFill>
              </a:rPr>
              <a:t> /Sacred Heart -Y5/6 Tennis</a:t>
            </a: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endParaRPr lang="en-GB" sz="1800" dirty="0">
              <a:solidFill>
                <a:schemeClr val="bg1"/>
              </a:solidFill>
            </a:endParaRPr>
          </a:p>
          <a:p>
            <a:endParaRPr lang="en-GB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</a:rPr>
              <a:t>Wandsworth School Games Events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C8681E2-1A08-478C-87CD-3C6EC6BA8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124744"/>
            <a:ext cx="4038600" cy="4525963"/>
          </a:xfrm>
        </p:spPr>
        <p:txBody>
          <a:bodyPr/>
          <a:lstStyle/>
          <a:p>
            <a:r>
              <a:rPr lang="en-GB" sz="2000" dirty="0">
                <a:solidFill>
                  <a:schemeClr val="bg1"/>
                </a:solidFill>
              </a:rPr>
              <a:t>20th June – Quad Kids – SA</a:t>
            </a:r>
          </a:p>
          <a:p>
            <a:r>
              <a:rPr lang="en-GB" sz="2000" dirty="0">
                <a:solidFill>
                  <a:schemeClr val="bg1"/>
                </a:solidFill>
              </a:rPr>
              <a:t>22nd June – Y5 Football -SA</a:t>
            </a:r>
          </a:p>
          <a:p>
            <a:r>
              <a:rPr lang="en-GB" sz="2000" dirty="0">
                <a:solidFill>
                  <a:schemeClr val="bg1"/>
                </a:solidFill>
              </a:rPr>
              <a:t>25</a:t>
            </a:r>
            <a:r>
              <a:rPr lang="en-GB" sz="2000" baseline="30000" dirty="0">
                <a:solidFill>
                  <a:schemeClr val="bg1"/>
                </a:solidFill>
              </a:rPr>
              <a:t>th</a:t>
            </a:r>
            <a:r>
              <a:rPr lang="en-GB" sz="2000" dirty="0">
                <a:solidFill>
                  <a:schemeClr val="bg1"/>
                </a:solidFill>
              </a:rPr>
              <a:t> June – Tri Golf – SA</a:t>
            </a:r>
          </a:p>
          <a:p>
            <a:r>
              <a:rPr lang="en-GB" sz="2000" dirty="0">
                <a:solidFill>
                  <a:schemeClr val="bg1"/>
                </a:solidFill>
              </a:rPr>
              <a:t>26th June – Y5 Cricket – Spencer </a:t>
            </a:r>
          </a:p>
          <a:p>
            <a:r>
              <a:rPr lang="en-GB" sz="2000" dirty="0">
                <a:solidFill>
                  <a:schemeClr val="bg1"/>
                </a:solidFill>
              </a:rPr>
              <a:t>29</a:t>
            </a:r>
            <a:r>
              <a:rPr lang="en-GB" sz="2000" baseline="30000" dirty="0">
                <a:solidFill>
                  <a:schemeClr val="bg1"/>
                </a:solidFill>
              </a:rPr>
              <a:t>th</a:t>
            </a:r>
            <a:r>
              <a:rPr lang="en-GB" sz="2000" dirty="0">
                <a:solidFill>
                  <a:schemeClr val="bg1"/>
                </a:solidFill>
              </a:rPr>
              <a:t> June –Y5 Girls Football -SA</a:t>
            </a:r>
          </a:p>
          <a:p>
            <a:r>
              <a:rPr lang="en-GB" sz="2000" dirty="0">
                <a:solidFill>
                  <a:schemeClr val="bg1"/>
                </a:solidFill>
              </a:rPr>
              <a:t>2</a:t>
            </a:r>
            <a:r>
              <a:rPr lang="en-GB" sz="2000" baseline="30000" dirty="0">
                <a:solidFill>
                  <a:schemeClr val="bg1"/>
                </a:solidFill>
              </a:rPr>
              <a:t>nd</a:t>
            </a:r>
            <a:r>
              <a:rPr lang="en-GB" sz="2000" dirty="0">
                <a:solidFill>
                  <a:schemeClr val="bg1"/>
                </a:solidFill>
              </a:rPr>
              <a:t> July – Primary </a:t>
            </a:r>
            <a:r>
              <a:rPr lang="en-GB" sz="2000" dirty="0" err="1">
                <a:solidFill>
                  <a:schemeClr val="bg1"/>
                </a:solidFill>
              </a:rPr>
              <a:t>Panathlon</a:t>
            </a:r>
            <a:r>
              <a:rPr lang="en-GB" sz="2000" dirty="0">
                <a:solidFill>
                  <a:schemeClr val="bg1"/>
                </a:solidFill>
              </a:rPr>
              <a:t> -SA </a:t>
            </a:r>
          </a:p>
          <a:p>
            <a:r>
              <a:rPr lang="en-GB" sz="2000" dirty="0">
                <a:solidFill>
                  <a:schemeClr val="bg1"/>
                </a:solidFill>
              </a:rPr>
              <a:t>5</a:t>
            </a:r>
            <a:r>
              <a:rPr lang="en-GB" sz="2000" baseline="30000" dirty="0">
                <a:solidFill>
                  <a:schemeClr val="bg1"/>
                </a:solidFill>
              </a:rPr>
              <a:t>th</a:t>
            </a:r>
            <a:r>
              <a:rPr lang="en-GB" sz="2000" dirty="0">
                <a:solidFill>
                  <a:schemeClr val="bg1"/>
                </a:solidFill>
              </a:rPr>
              <a:t> July – London School Games Final</a:t>
            </a:r>
          </a:p>
          <a:p>
            <a:r>
              <a:rPr lang="en-GB" sz="2000" dirty="0">
                <a:solidFill>
                  <a:schemeClr val="bg1"/>
                </a:solidFill>
              </a:rPr>
              <a:t>6</a:t>
            </a:r>
            <a:r>
              <a:rPr lang="en-GB" sz="2000" baseline="30000" dirty="0">
                <a:solidFill>
                  <a:schemeClr val="bg1"/>
                </a:solidFill>
              </a:rPr>
              <a:t>th</a:t>
            </a:r>
            <a:r>
              <a:rPr lang="en-GB" sz="2000" dirty="0">
                <a:solidFill>
                  <a:schemeClr val="bg1"/>
                </a:solidFill>
              </a:rPr>
              <a:t> July – Y3/4 Cricket Festival – Spencer</a:t>
            </a:r>
          </a:p>
          <a:p>
            <a:r>
              <a:rPr lang="en-GB" sz="2000" dirty="0">
                <a:solidFill>
                  <a:schemeClr val="bg1"/>
                </a:solidFill>
              </a:rPr>
              <a:t>10</a:t>
            </a:r>
            <a:r>
              <a:rPr lang="en-GB" sz="2000" baseline="30000" dirty="0">
                <a:solidFill>
                  <a:schemeClr val="bg1"/>
                </a:solidFill>
              </a:rPr>
              <a:t>th</a:t>
            </a:r>
            <a:r>
              <a:rPr lang="en-GB" sz="2000" dirty="0">
                <a:solidFill>
                  <a:schemeClr val="bg1"/>
                </a:solidFill>
              </a:rPr>
              <a:t> July – Champions League football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70" y="1916832"/>
            <a:ext cx="4205730" cy="236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19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School Games Changes for 2018-19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 err="1">
                <a:solidFill>
                  <a:schemeClr val="bg1"/>
                </a:solidFill>
              </a:rPr>
              <a:t>Wandsworth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</a:p>
          <a:p>
            <a:r>
              <a:rPr lang="en-GB" sz="2000" dirty="0">
                <a:solidFill>
                  <a:schemeClr val="bg1"/>
                </a:solidFill>
              </a:rPr>
              <a:t>Enable will no longer will be running School Games competitions:</a:t>
            </a:r>
          </a:p>
          <a:p>
            <a:pPr lvl="1"/>
            <a:r>
              <a:rPr lang="en-GB" sz="1600" dirty="0">
                <a:solidFill>
                  <a:schemeClr val="bg1"/>
                </a:solidFill>
              </a:rPr>
              <a:t>Tag Rugby</a:t>
            </a:r>
          </a:p>
          <a:p>
            <a:pPr lvl="1"/>
            <a:r>
              <a:rPr lang="en-GB" sz="1600" dirty="0">
                <a:solidFill>
                  <a:schemeClr val="bg1"/>
                </a:solidFill>
              </a:rPr>
              <a:t>Girls Football</a:t>
            </a:r>
          </a:p>
          <a:p>
            <a:pPr lvl="1"/>
            <a:r>
              <a:rPr lang="en-GB" sz="1600" dirty="0">
                <a:solidFill>
                  <a:schemeClr val="bg1"/>
                </a:solidFill>
              </a:rPr>
              <a:t>Boys Football</a:t>
            </a:r>
          </a:p>
          <a:p>
            <a:pPr lvl="1"/>
            <a:r>
              <a:rPr lang="en-GB" sz="1600" dirty="0">
                <a:solidFill>
                  <a:schemeClr val="bg1"/>
                </a:solidFill>
              </a:rPr>
              <a:t>Hi 5 Netball</a:t>
            </a:r>
          </a:p>
          <a:p>
            <a:pPr lvl="1"/>
            <a:r>
              <a:rPr lang="en-GB" sz="1600" dirty="0" err="1">
                <a:solidFill>
                  <a:schemeClr val="bg1"/>
                </a:solidFill>
              </a:rPr>
              <a:t>Sportshall</a:t>
            </a:r>
            <a:r>
              <a:rPr lang="en-GB" sz="1600" dirty="0">
                <a:solidFill>
                  <a:schemeClr val="bg1"/>
                </a:solidFill>
              </a:rPr>
              <a:t> Athletics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</a:rPr>
              <a:t>London School Games</a:t>
            </a:r>
          </a:p>
          <a:p>
            <a:r>
              <a:rPr lang="en-GB" sz="1800" dirty="0">
                <a:solidFill>
                  <a:schemeClr val="bg1"/>
                </a:solidFill>
              </a:rPr>
              <a:t>Year 6 Best Football removed</a:t>
            </a:r>
          </a:p>
          <a:p>
            <a:r>
              <a:rPr lang="en-GB" sz="1800" dirty="0">
                <a:solidFill>
                  <a:schemeClr val="bg1"/>
                </a:solidFill>
              </a:rPr>
              <a:t>Replaced by Y3/4 Girls Football</a:t>
            </a:r>
          </a:p>
          <a:p>
            <a:r>
              <a:rPr lang="en-GB" sz="1800" dirty="0">
                <a:solidFill>
                  <a:schemeClr val="bg1"/>
                </a:solidFill>
              </a:rPr>
              <a:t>Tri-Golf will become Y3/4 event</a:t>
            </a: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</a:rPr>
              <a:t>New Inclusive events:</a:t>
            </a:r>
          </a:p>
          <a:p>
            <a:r>
              <a:rPr lang="en-GB" sz="1800" dirty="0">
                <a:solidFill>
                  <a:schemeClr val="bg1"/>
                </a:solidFill>
              </a:rPr>
              <a:t>Sitting Volleyball</a:t>
            </a:r>
          </a:p>
          <a:p>
            <a:r>
              <a:rPr lang="en-GB" sz="1800" dirty="0">
                <a:solidFill>
                  <a:schemeClr val="bg1"/>
                </a:solidFill>
              </a:rPr>
              <a:t>New Age </a:t>
            </a:r>
            <a:r>
              <a:rPr lang="en-GB" sz="1800" dirty="0" err="1">
                <a:solidFill>
                  <a:schemeClr val="bg1"/>
                </a:solidFill>
              </a:rPr>
              <a:t>Kurling</a:t>
            </a:r>
            <a:endParaRPr lang="en-GB" sz="1800" dirty="0">
              <a:solidFill>
                <a:schemeClr val="bg1"/>
              </a:solidFill>
            </a:endParaRPr>
          </a:p>
          <a:p>
            <a:endParaRPr lang="en-GB" sz="1800" dirty="0">
              <a:solidFill>
                <a:schemeClr val="bg1"/>
              </a:solidFill>
            </a:endParaRPr>
          </a:p>
          <a:p>
            <a:endParaRPr lang="en-GB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24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hool-Games-2015-6 L1-3 template 16x9 no sponsor 001-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338" name="TextBox 11"/>
          <p:cNvSpPr txBox="1">
            <a:spLocks noChangeArrowheads="1"/>
          </p:cNvSpPr>
          <p:nvPr/>
        </p:nvSpPr>
        <p:spPr bwMode="auto">
          <a:xfrm>
            <a:off x="571500" y="457200"/>
            <a:ext cx="649605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01000" y="5791200"/>
            <a:ext cx="819150" cy="88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YST-logo-2016-rgb-lt-back-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34336" y="5979159"/>
            <a:ext cx="862014" cy="459741"/>
          </a:xfrm>
          <a:prstGeom prst="rect">
            <a:avLst/>
          </a:prstGeom>
        </p:spPr>
      </p:pic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544534" y="457200"/>
            <a:ext cx="827561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E6A71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E6A71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E6A71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E6A7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A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233662" y="270709"/>
            <a:ext cx="7934325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7E7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Mission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Keeping competitive sport at the heart of schools and provide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young people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the opportunity to compete and achieve their personal best.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A7E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Vision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 2020 the School Games will be continuing to make a clear and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meaningful difference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the lives of even more children and young people.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+mn-cs"/>
              </a:rPr>
              <a:t>Seeing changes in political landscape around PE &amp; Sport including School Games focus away from competitive sport towards engaging more inactive children.</a:t>
            </a:r>
            <a:endParaRPr kumimoji="0" lang="en-GB" sz="24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6504" y="3108932"/>
            <a:ext cx="4230991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93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Principles of Competition </a:t>
            </a:r>
            <a:br>
              <a:rPr lang="en-GB" sz="40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New online tool fro schools on School Games dashboard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en-GB" sz="1600" dirty="0">
                <a:solidFill>
                  <a:schemeClr val="bg1"/>
                </a:solidFill>
              </a:rPr>
              <a:t>Young person’s motivation, competence and confidence are  at the centre of the competition</a:t>
            </a:r>
          </a:p>
          <a:p>
            <a:pPr>
              <a:buAutoNum type="arabicPeriod"/>
            </a:pPr>
            <a:r>
              <a:rPr lang="en-GB" sz="1600" dirty="0">
                <a:solidFill>
                  <a:schemeClr val="bg1"/>
                </a:solidFill>
              </a:rPr>
              <a:t>The focus is on the learning and values development of young people rather than the result</a:t>
            </a:r>
          </a:p>
          <a:p>
            <a:pPr>
              <a:buAutoNum type="arabicPeriod"/>
            </a:pPr>
            <a:r>
              <a:rPr lang="en-GB" sz="1600" dirty="0">
                <a:solidFill>
                  <a:schemeClr val="bg1"/>
                </a:solidFill>
              </a:rPr>
              <a:t>Volunteers, leaders &amp; officials trained appropriately &amp; display positive behaviour</a:t>
            </a:r>
          </a:p>
          <a:p>
            <a:pPr>
              <a:buAutoNum type="arabicPeriod"/>
            </a:pPr>
            <a:r>
              <a:rPr lang="en-GB" sz="1600" dirty="0">
                <a:solidFill>
                  <a:schemeClr val="bg1"/>
                </a:solidFill>
              </a:rPr>
              <a:t>The environment is safe and appropriate</a:t>
            </a:r>
          </a:p>
          <a:p>
            <a:pPr>
              <a:buAutoNum type="arabicPeriod"/>
            </a:pPr>
            <a:r>
              <a:rPr lang="en-GB" sz="1600" dirty="0">
                <a:solidFill>
                  <a:schemeClr val="bg1"/>
                </a:solidFill>
              </a:rPr>
              <a:t>The facility &amp; environment created reflects the motivations, competence &amp; confidence of the young people and format of the competition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1800" dirty="0">
                <a:solidFill>
                  <a:schemeClr val="bg1"/>
                </a:solidFill>
              </a:rPr>
              <a:t>SMILES – check list</a:t>
            </a:r>
          </a:p>
          <a:p>
            <a:r>
              <a:rPr lang="en-GB" sz="1800" dirty="0">
                <a:solidFill>
                  <a:schemeClr val="bg1"/>
                </a:solidFill>
              </a:rPr>
              <a:t>Safe</a:t>
            </a:r>
          </a:p>
          <a:p>
            <a:r>
              <a:rPr lang="en-GB" sz="1800" dirty="0">
                <a:solidFill>
                  <a:schemeClr val="bg1"/>
                </a:solidFill>
              </a:rPr>
              <a:t>Maximum Participation </a:t>
            </a:r>
          </a:p>
          <a:p>
            <a:r>
              <a:rPr lang="en-GB" sz="1800" dirty="0">
                <a:solidFill>
                  <a:schemeClr val="bg1"/>
                </a:solidFill>
              </a:rPr>
              <a:t>Inclusive </a:t>
            </a:r>
          </a:p>
          <a:p>
            <a:r>
              <a:rPr lang="en-GB" sz="1800" dirty="0">
                <a:solidFill>
                  <a:schemeClr val="bg1"/>
                </a:solidFill>
              </a:rPr>
              <a:t>Learning </a:t>
            </a:r>
          </a:p>
          <a:p>
            <a:r>
              <a:rPr lang="en-GB" sz="1800" dirty="0">
                <a:solidFill>
                  <a:schemeClr val="bg1"/>
                </a:solidFill>
              </a:rPr>
              <a:t>Enjoyment</a:t>
            </a:r>
          </a:p>
          <a:p>
            <a:r>
              <a:rPr lang="en-GB" sz="1800" dirty="0">
                <a:solidFill>
                  <a:schemeClr val="bg1"/>
                </a:solidFill>
              </a:rPr>
              <a:t>Success</a:t>
            </a:r>
          </a:p>
          <a:p>
            <a:endParaRPr lang="en-GB" sz="1800" dirty="0">
              <a:solidFill>
                <a:schemeClr val="bg1"/>
              </a:solidFill>
            </a:endParaRPr>
          </a:p>
          <a:p>
            <a:r>
              <a:rPr lang="en-GB" sz="1800" dirty="0">
                <a:solidFill>
                  <a:schemeClr val="bg1"/>
                </a:solidFill>
              </a:rPr>
              <a:t>Promoting the School Games values to achieve the above</a:t>
            </a:r>
          </a:p>
          <a:p>
            <a:endParaRPr lang="en-GB" sz="1800" dirty="0">
              <a:solidFill>
                <a:schemeClr val="bg1"/>
              </a:solidFill>
            </a:endParaRPr>
          </a:p>
          <a:p>
            <a:endParaRPr lang="en-GB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286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Good opportunity for reviewing competition programme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GB" sz="1600" dirty="0">
                <a:solidFill>
                  <a:schemeClr val="bg1"/>
                </a:solidFill>
              </a:rPr>
              <a:t>Group One:</a:t>
            </a:r>
          </a:p>
          <a:p>
            <a:pPr lvl="1"/>
            <a:r>
              <a:rPr lang="en-GB" sz="1600" dirty="0">
                <a:solidFill>
                  <a:schemeClr val="bg1"/>
                </a:solidFill>
              </a:rPr>
              <a:t>Tag Rugby</a:t>
            </a:r>
          </a:p>
          <a:p>
            <a:pPr lvl="1"/>
            <a:r>
              <a:rPr lang="en-GB" sz="1600" dirty="0">
                <a:solidFill>
                  <a:schemeClr val="bg1"/>
                </a:solidFill>
              </a:rPr>
              <a:t>Hi 5 Netball</a:t>
            </a:r>
          </a:p>
          <a:p>
            <a:pPr lvl="1"/>
            <a:r>
              <a:rPr lang="en-GB" sz="1600" dirty="0">
                <a:solidFill>
                  <a:schemeClr val="bg1"/>
                </a:solidFill>
              </a:rPr>
              <a:t>Cricket</a:t>
            </a:r>
          </a:p>
          <a:p>
            <a:pPr marL="457200" lvl="1" indent="0">
              <a:buNone/>
            </a:pPr>
            <a:r>
              <a:rPr lang="en-GB" sz="1600" dirty="0">
                <a:solidFill>
                  <a:schemeClr val="bg1"/>
                </a:solidFill>
              </a:rPr>
              <a:t>Group two</a:t>
            </a:r>
          </a:p>
          <a:p>
            <a:pPr lvl="1"/>
            <a:r>
              <a:rPr lang="en-GB" sz="1600" dirty="0">
                <a:solidFill>
                  <a:schemeClr val="bg1"/>
                </a:solidFill>
              </a:rPr>
              <a:t>Gymnastics</a:t>
            </a:r>
          </a:p>
          <a:p>
            <a:pPr lvl="1"/>
            <a:r>
              <a:rPr lang="en-GB" sz="1600" dirty="0">
                <a:solidFill>
                  <a:schemeClr val="bg1"/>
                </a:solidFill>
              </a:rPr>
              <a:t>Tennis</a:t>
            </a:r>
          </a:p>
          <a:p>
            <a:pPr lvl="1"/>
            <a:r>
              <a:rPr lang="en-GB" sz="1600" dirty="0">
                <a:solidFill>
                  <a:schemeClr val="bg1"/>
                </a:solidFill>
              </a:rPr>
              <a:t>Athletics</a:t>
            </a:r>
          </a:p>
          <a:p>
            <a:pPr marL="457200" lvl="1" indent="0">
              <a:buNone/>
            </a:pPr>
            <a:r>
              <a:rPr lang="en-GB" sz="1600" dirty="0">
                <a:solidFill>
                  <a:schemeClr val="bg1"/>
                </a:solidFill>
              </a:rPr>
              <a:t>Group Three</a:t>
            </a:r>
          </a:p>
          <a:p>
            <a:pPr marL="457200" lvl="1" indent="0">
              <a:buNone/>
            </a:pPr>
            <a:r>
              <a:rPr lang="en-GB" sz="1600" dirty="0">
                <a:solidFill>
                  <a:schemeClr val="bg1"/>
                </a:solidFill>
              </a:rPr>
              <a:t>- Football </a:t>
            </a:r>
          </a:p>
          <a:p>
            <a:pPr marL="457200" lvl="1" indent="0">
              <a:buNone/>
            </a:pPr>
            <a:r>
              <a:rPr lang="en-GB" sz="1600" dirty="0">
                <a:solidFill>
                  <a:schemeClr val="bg1"/>
                </a:solidFill>
              </a:rPr>
              <a:t>- CFC Boys &amp; Girls Premier Stars</a:t>
            </a:r>
          </a:p>
          <a:p>
            <a:pPr marL="457200" lvl="1" indent="0">
              <a:buNone/>
            </a:pPr>
            <a:r>
              <a:rPr lang="en-GB" sz="1600" dirty="0">
                <a:solidFill>
                  <a:schemeClr val="bg1"/>
                </a:solidFill>
              </a:rPr>
              <a:t>- AFC Wimbledon Kids Cup</a:t>
            </a:r>
          </a:p>
          <a:p>
            <a:pPr marL="457200" lvl="1" indent="0">
              <a:buNone/>
            </a:pPr>
            <a:r>
              <a:rPr lang="en-GB" sz="1600" dirty="0">
                <a:solidFill>
                  <a:schemeClr val="bg1"/>
                </a:solidFill>
              </a:rPr>
              <a:t>- Trinity Cup</a:t>
            </a:r>
          </a:p>
          <a:p>
            <a:pPr marL="457200" lvl="1" indent="0">
              <a:buNone/>
            </a:pPr>
            <a:r>
              <a:rPr lang="en-GB" sz="1600" dirty="0">
                <a:solidFill>
                  <a:schemeClr val="bg1"/>
                </a:solidFill>
              </a:rPr>
              <a:t> - Year 5 District </a:t>
            </a:r>
          </a:p>
          <a:p>
            <a:pPr lvl="1"/>
            <a:endParaRPr lang="en-GB" sz="1600" dirty="0">
              <a:solidFill>
                <a:schemeClr val="bg1"/>
              </a:solidFill>
            </a:endParaRPr>
          </a:p>
          <a:p>
            <a:pPr lvl="1"/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</a:rPr>
              <a:t>Festivals:</a:t>
            </a:r>
          </a:p>
          <a:p>
            <a:r>
              <a:rPr lang="en-GB" sz="1800" dirty="0">
                <a:solidFill>
                  <a:schemeClr val="bg1"/>
                </a:solidFill>
              </a:rPr>
              <a:t>Mega Fest</a:t>
            </a:r>
          </a:p>
          <a:p>
            <a:r>
              <a:rPr lang="en-GB" sz="1800" dirty="0">
                <a:solidFill>
                  <a:schemeClr val="bg1"/>
                </a:solidFill>
              </a:rPr>
              <a:t>Y2/3 Tennis Festival</a:t>
            </a:r>
          </a:p>
          <a:p>
            <a:r>
              <a:rPr lang="en-GB" sz="1800" dirty="0">
                <a:solidFill>
                  <a:schemeClr val="bg1"/>
                </a:solidFill>
              </a:rPr>
              <a:t>Y3/4 Cricket Festival</a:t>
            </a:r>
          </a:p>
          <a:p>
            <a:r>
              <a:rPr lang="en-GB" sz="1800" dirty="0">
                <a:solidFill>
                  <a:schemeClr val="bg1"/>
                </a:solidFill>
              </a:rPr>
              <a:t>Primary </a:t>
            </a:r>
            <a:r>
              <a:rPr lang="en-GB" sz="1800" dirty="0" err="1">
                <a:solidFill>
                  <a:schemeClr val="bg1"/>
                </a:solidFill>
              </a:rPr>
              <a:t>Panathlon</a:t>
            </a:r>
            <a:endParaRPr lang="en-GB" sz="1800" dirty="0">
              <a:solidFill>
                <a:schemeClr val="bg1"/>
              </a:solidFill>
            </a:endParaRPr>
          </a:p>
          <a:p>
            <a:r>
              <a:rPr lang="en-GB" sz="1800" dirty="0">
                <a:solidFill>
                  <a:schemeClr val="bg1"/>
                </a:solidFill>
              </a:rPr>
              <a:t>Tri Golf</a:t>
            </a:r>
          </a:p>
          <a:p>
            <a:endParaRPr lang="en-GB" sz="1800" dirty="0">
              <a:solidFill>
                <a:schemeClr val="bg1"/>
              </a:solidFill>
            </a:endParaRPr>
          </a:p>
          <a:p>
            <a:r>
              <a:rPr lang="en-GB" sz="1800" dirty="0">
                <a:solidFill>
                  <a:schemeClr val="bg1"/>
                </a:solidFill>
              </a:rPr>
              <a:t>Multi Skills</a:t>
            </a:r>
          </a:p>
          <a:p>
            <a:r>
              <a:rPr lang="en-GB" sz="1800" dirty="0">
                <a:solidFill>
                  <a:schemeClr val="bg1"/>
                </a:solidFill>
              </a:rPr>
              <a:t>Multi Sports</a:t>
            </a:r>
          </a:p>
          <a:p>
            <a:endParaRPr lang="en-GB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3244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5989</TotalTime>
  <Words>1274</Words>
  <Application>Microsoft Office PowerPoint</Application>
  <PresentationFormat>On-screen Show (4:3)</PresentationFormat>
  <Paragraphs>248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ＭＳ Ｐゴシック</vt:lpstr>
      <vt:lpstr>Arial</vt:lpstr>
      <vt:lpstr>Calibri</vt:lpstr>
      <vt:lpstr>Times New Roman</vt:lpstr>
      <vt:lpstr>1_Office Theme</vt:lpstr>
      <vt:lpstr>Office Theme</vt:lpstr>
      <vt:lpstr>Wandsworth Schools Primary PE Forum </vt:lpstr>
      <vt:lpstr>Welcome to Southfields Academy</vt:lpstr>
      <vt:lpstr>Outline of the day</vt:lpstr>
      <vt:lpstr>London School Games Finals 2018 </vt:lpstr>
      <vt:lpstr>Wandsworth School Games Events</vt:lpstr>
      <vt:lpstr>School Games Changes for 2018-19</vt:lpstr>
      <vt:lpstr>PowerPoint Presentation</vt:lpstr>
      <vt:lpstr>Principles of Competition  New online tool fro schools on School Games dashboard</vt:lpstr>
      <vt:lpstr>Good opportunity for reviewing competition programme</vt:lpstr>
      <vt:lpstr>School Games Mark 2018</vt:lpstr>
      <vt:lpstr>SCHOOL GAMES MARK 2018  www.yourschoolgames.co.uk website:  </vt:lpstr>
      <vt:lpstr>Other Pre-requisites</vt:lpstr>
      <vt:lpstr>Bronze award</vt:lpstr>
      <vt:lpstr>Silver Award</vt:lpstr>
      <vt:lpstr>Congratulations Riversdale – Silver Award </vt:lpstr>
      <vt:lpstr>PowerPoint Presentation</vt:lpstr>
      <vt:lpstr>Gold Award</vt:lpstr>
      <vt:lpstr>Platinum Level</vt:lpstr>
      <vt:lpstr>WORLD CLASS TIPS FOR SGM 2018</vt:lpstr>
      <vt:lpstr>Richard Siaw Wandsworth District Football</vt:lpstr>
      <vt:lpstr>Wandsworth CPD programme</vt:lpstr>
      <vt:lpstr>What CPD would you like in 2019?</vt:lpstr>
      <vt:lpstr>Thanks For coming </vt:lpstr>
    </vt:vector>
  </TitlesOfParts>
  <Company>Wandsworth Borough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Austin, Chris</dc:creator>
  <cp:lastModifiedBy>Nick Miller</cp:lastModifiedBy>
  <cp:revision>547</cp:revision>
  <cp:lastPrinted>2014-01-28T10:13:33Z</cp:lastPrinted>
  <dcterms:created xsi:type="dcterms:W3CDTF">2013-01-18T13:31:40Z</dcterms:created>
  <dcterms:modified xsi:type="dcterms:W3CDTF">2018-06-14T21:12:09Z</dcterms:modified>
</cp:coreProperties>
</file>