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2" r:id="rId1"/>
    <p:sldMasterId id="2147483849" r:id="rId2"/>
  </p:sldMasterIdLst>
  <p:notesMasterIdLst>
    <p:notesMasterId r:id="rId26"/>
  </p:notesMasterIdLst>
  <p:sldIdLst>
    <p:sldId id="256" r:id="rId3"/>
    <p:sldId id="257" r:id="rId4"/>
    <p:sldId id="311" r:id="rId5"/>
    <p:sldId id="312" r:id="rId6"/>
    <p:sldId id="281" r:id="rId7"/>
    <p:sldId id="313" r:id="rId8"/>
    <p:sldId id="305" r:id="rId9"/>
    <p:sldId id="261" r:id="rId10"/>
    <p:sldId id="306" r:id="rId11"/>
    <p:sldId id="296" r:id="rId12"/>
    <p:sldId id="310" r:id="rId13"/>
    <p:sldId id="309" r:id="rId14"/>
    <p:sldId id="278" r:id="rId15"/>
    <p:sldId id="287" r:id="rId16"/>
    <p:sldId id="283" r:id="rId17"/>
    <p:sldId id="299" r:id="rId18"/>
    <p:sldId id="300" r:id="rId19"/>
    <p:sldId id="301" r:id="rId20"/>
    <p:sldId id="302" r:id="rId21"/>
    <p:sldId id="303" r:id="rId22"/>
    <p:sldId id="304" r:id="rId23"/>
    <p:sldId id="314" r:id="rId24"/>
    <p:sldId id="26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5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40F8-9626-41AA-B720-EF1334F4E06F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51EEF-B98F-4E5F-A1BE-6ECD26E728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94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AA21F-B2BB-45B1-AE0A-62838AD61CA6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643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AA21F-B2BB-45B1-AE0A-62838AD61CA6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09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03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37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159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397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4528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037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30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391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F9860-187A-496B-A21F-6977164D59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17/07/2019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5B31-33BA-46B1-B9F9-D039824473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61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F9860-187A-496B-A21F-6977164D59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17/07/2019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5B31-33BA-46B1-B9F9-D039824473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66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F9860-187A-496B-A21F-6977164D59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17/07/2019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5B31-33BA-46B1-B9F9-D039824473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14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43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F9860-187A-496B-A21F-6977164D59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17/07/2019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5B31-33BA-46B1-B9F9-D039824473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29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F9860-187A-496B-A21F-6977164D59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17/07/2019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5B31-33BA-46B1-B9F9-D039824473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501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F9860-187A-496B-A21F-6977164D59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17/07/2019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5B31-33BA-46B1-B9F9-D039824473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28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F9860-187A-496B-A21F-6977164D59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17/07/2019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5B31-33BA-46B1-B9F9-D039824473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8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F9860-187A-496B-A21F-6977164D59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17/07/2019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5B31-33BA-46B1-B9F9-D039824473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860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F9860-187A-496B-A21F-6977164D59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17/07/2019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5B31-33BA-46B1-B9F9-D039824473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60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F9860-187A-496B-A21F-6977164D59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17/07/2019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5B31-33BA-46B1-B9F9-D039824473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686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F9860-187A-496B-A21F-6977164D59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17/07/2019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5B31-33BA-46B1-B9F9-D039824473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67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3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26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74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92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810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233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68000">
              <a:schemeClr val="bg2">
                <a:shade val="80000"/>
              </a:schemeClr>
            </a:gs>
          </a:gsLst>
          <a:path path="circle">
            <a:fillToRect l="43000" r="43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34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69F9860-187A-496B-A21F-6977164D59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17/07/2019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FF5B31-33BA-46B1-B9F9-D039824473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9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spencerlynxhockey@gmail.com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2C4505-5160-48F0-A8C5-043A32323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578" y="90311"/>
            <a:ext cx="7766936" cy="1646302"/>
          </a:xfrm>
        </p:spPr>
        <p:txBody>
          <a:bodyPr/>
          <a:lstStyle/>
          <a:p>
            <a:r>
              <a:rPr lang="en-GB" dirty="0"/>
              <a:t>Wandsworth School Games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30C1F5F-B716-41BA-A5F6-53595AA97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4225" y="5121388"/>
            <a:ext cx="7885289" cy="1288811"/>
          </a:xfrm>
        </p:spPr>
        <p:txBody>
          <a:bodyPr>
            <a:noAutofit/>
          </a:bodyPr>
          <a:lstStyle/>
          <a:p>
            <a:pPr algn="ctr"/>
            <a:r>
              <a:rPr lang="en-GB" sz="2000" dirty="0"/>
              <a:t>Primary School PE Forum </a:t>
            </a:r>
          </a:p>
          <a:p>
            <a:pPr algn="ctr"/>
            <a:r>
              <a:rPr lang="en-GB" sz="2000" dirty="0"/>
              <a:t>12</a:t>
            </a:r>
            <a:r>
              <a:rPr lang="en-GB" sz="2000" baseline="30000" dirty="0"/>
              <a:t>th</a:t>
            </a:r>
            <a:r>
              <a:rPr lang="en-GB" sz="2000" dirty="0"/>
              <a:t> July 2019</a:t>
            </a:r>
          </a:p>
          <a:p>
            <a:pPr algn="ctr"/>
            <a:r>
              <a:rPr lang="en-GB" sz="2000" dirty="0"/>
              <a:t>Southfields Academy</a:t>
            </a:r>
          </a:p>
        </p:txBody>
      </p:sp>
    </p:spTree>
    <p:extLst>
      <p:ext uri="{BB962C8B-B14F-4D97-AF65-F5344CB8AC3E}">
        <p14:creationId xmlns:p14="http://schemas.microsoft.com/office/powerpoint/2010/main" val="2726428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="" xmlns:a16="http://schemas.microsoft.com/office/drawing/2014/main" id="{D01369E0-4923-49FA-8930-73F1B235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SCHOOL GAMES MARK 2019 – </a:t>
            </a:r>
            <a:br>
              <a:rPr lang="en-GB" dirty="0"/>
            </a:br>
            <a:r>
              <a:rPr lang="en-GB" dirty="0"/>
              <a:t>The story so far………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96A6A23F-DB4A-4FD1-B04F-E777662CB3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4 Gold:</a:t>
            </a:r>
          </a:p>
          <a:p>
            <a:r>
              <a:rPr lang="en-GB" dirty="0"/>
              <a:t>John Burns </a:t>
            </a:r>
          </a:p>
          <a:p>
            <a:r>
              <a:rPr lang="en-GB" dirty="0"/>
              <a:t>Riversdale</a:t>
            </a:r>
          </a:p>
          <a:p>
            <a:r>
              <a:rPr lang="en-GB" dirty="0" err="1"/>
              <a:t>Swaffield</a:t>
            </a:r>
            <a:endParaRPr lang="en-GB" dirty="0"/>
          </a:p>
          <a:p>
            <a:r>
              <a:rPr lang="en-GB" dirty="0"/>
              <a:t>Honeywell</a:t>
            </a:r>
          </a:p>
          <a:p>
            <a:pPr marL="0" indent="0">
              <a:buNone/>
            </a:pPr>
            <a:r>
              <a:rPr lang="en-GB" dirty="0"/>
              <a:t>Silver:</a:t>
            </a:r>
          </a:p>
          <a:p>
            <a:r>
              <a:rPr lang="en-GB" dirty="0" err="1"/>
              <a:t>Allfarthing</a:t>
            </a:r>
            <a:endParaRPr lang="en-GB" dirty="0"/>
          </a:p>
          <a:p>
            <a:r>
              <a:rPr lang="en-GB" dirty="0" err="1"/>
              <a:t>Granard</a:t>
            </a:r>
            <a:endParaRPr lang="en-GB" dirty="0"/>
          </a:p>
          <a:p>
            <a:r>
              <a:rPr lang="en-GB" dirty="0"/>
              <a:t>Sacred Heart Roehampton</a:t>
            </a:r>
          </a:p>
          <a:p>
            <a:r>
              <a:rPr lang="en-GB" dirty="0"/>
              <a:t>Trinity St Mary’s</a:t>
            </a:r>
          </a:p>
          <a:p>
            <a:pPr marL="0" indent="0">
              <a:buNone/>
            </a:pPr>
            <a:r>
              <a:rPr lang="en-GB" dirty="0"/>
              <a:t>Bronze:</a:t>
            </a:r>
          </a:p>
          <a:p>
            <a:r>
              <a:rPr lang="en-GB" dirty="0"/>
              <a:t>Our Lady of Victories</a:t>
            </a:r>
          </a:p>
          <a:p>
            <a:r>
              <a:rPr lang="en-GB" dirty="0"/>
              <a:t>St Michael’s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353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SCHOOL GAMES MARK 2019 </a:t>
            </a:r>
            <a:br>
              <a:rPr lang="en-US" dirty="0"/>
            </a:br>
            <a:r>
              <a:rPr lang="en-US" dirty="0"/>
              <a:t>www.yourschoolgames.co.uk website: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2600" dirty="0">
                <a:solidFill>
                  <a:schemeClr val="tx1"/>
                </a:solidFill>
              </a:rPr>
              <a:t>In order to achieve School Games Mark of any colour schools must meet the following Pre-Requisites:  </a:t>
            </a:r>
          </a:p>
          <a:p>
            <a:pPr marL="0" indent="0">
              <a:buNone/>
            </a:pPr>
            <a:endParaRPr lang="en-GB" sz="2600" dirty="0">
              <a:solidFill>
                <a:schemeClr val="tx1"/>
              </a:solidFill>
            </a:endParaRPr>
          </a:p>
          <a:p>
            <a:pPr lvl="1"/>
            <a:r>
              <a:rPr lang="en-GB" sz="2600" dirty="0">
                <a:solidFill>
                  <a:schemeClr val="tx1"/>
                </a:solidFill>
              </a:rPr>
              <a:t>Register your School Games Day </a:t>
            </a:r>
          </a:p>
          <a:p>
            <a:pPr lvl="1"/>
            <a:r>
              <a:rPr lang="en-GB" sz="2600" dirty="0">
                <a:solidFill>
                  <a:schemeClr val="tx1"/>
                </a:solidFill>
              </a:rPr>
              <a:t>Complete Inclusive Health Check</a:t>
            </a:r>
          </a:p>
          <a:p>
            <a:pPr lvl="1"/>
            <a:r>
              <a:rPr lang="en-GB" sz="2600" dirty="0">
                <a:solidFill>
                  <a:schemeClr val="tx1"/>
                </a:solidFill>
              </a:rPr>
              <a:t>Register for the Active School Planner </a:t>
            </a:r>
          </a:p>
          <a:p>
            <a:pPr lvl="1"/>
            <a:r>
              <a:rPr lang="en-GB" sz="2600" dirty="0">
                <a:solidFill>
                  <a:schemeClr val="tx1"/>
                </a:solidFill>
              </a:rPr>
              <a:t>Set up School Games Crews</a:t>
            </a:r>
          </a:p>
          <a:p>
            <a:pPr lvl="1"/>
            <a:r>
              <a:rPr lang="en-GB" sz="2600" dirty="0">
                <a:solidFill>
                  <a:schemeClr val="tx1"/>
                </a:solidFill>
              </a:rPr>
              <a:t>Have positioned a ‘personal challenge’ as part of School Games</a:t>
            </a:r>
          </a:p>
          <a:p>
            <a:pPr lvl="1"/>
            <a:r>
              <a:rPr lang="en-GB" sz="2600" dirty="0">
                <a:solidFill>
                  <a:schemeClr val="tx1"/>
                </a:solidFill>
              </a:rPr>
              <a:t>Have a noticeboard &amp; use social media to promote School Games activity.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848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TIPS for the SGM Application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/>
              </a:rPr>
              <a:t>Read criteria carefully!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/>
              </a:rPr>
              <a:t>School Games Mark Criteria 2019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/>
              </a:rPr>
              <a:t>Application window – Open until – Friday 2</a:t>
            </a:r>
            <a:r>
              <a:rPr lang="en-GB" sz="2000" baseline="30000" dirty="0">
                <a:solidFill>
                  <a:schemeClr val="tx1"/>
                </a:solidFill>
                <a:latin typeface="Calibri"/>
              </a:rPr>
              <a:t>nd</a:t>
            </a:r>
            <a:r>
              <a:rPr lang="en-GB" sz="2000" dirty="0">
                <a:solidFill>
                  <a:schemeClr val="tx1"/>
                </a:solidFill>
                <a:latin typeface="Calibri"/>
              </a:rPr>
              <a:t> August 2019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/>
              </a:rPr>
              <a:t>Come along to SGM workshops/clinics</a:t>
            </a:r>
            <a:r>
              <a:rPr lang="en-GB" sz="16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Calibri"/>
              </a:rPr>
              <a:t>at Southfields, </a:t>
            </a:r>
            <a:endParaRPr lang="en-GB" dirty="0">
              <a:solidFill>
                <a:schemeClr val="tx1"/>
              </a:solidFill>
              <a:latin typeface="Calibri"/>
            </a:endParaRP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</a:pPr>
            <a:r>
              <a:rPr lang="en-GB" sz="1400" dirty="0">
                <a:solidFill>
                  <a:schemeClr val="tx1"/>
                </a:solidFill>
                <a:latin typeface="Calibri"/>
              </a:rPr>
              <a:t> This afternoon – 1.30-3pm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</a:pPr>
            <a:r>
              <a:rPr lang="en-GB" dirty="0">
                <a:solidFill>
                  <a:schemeClr val="tx1"/>
                </a:solidFill>
                <a:latin typeface="Calibri"/>
              </a:rPr>
              <a:t>Wednesday 17</a:t>
            </a:r>
            <a:r>
              <a:rPr lang="en-GB" baseline="30000" dirty="0">
                <a:solidFill>
                  <a:schemeClr val="tx1"/>
                </a:solidFill>
                <a:latin typeface="Calibri"/>
              </a:rPr>
              <a:t>th</a:t>
            </a:r>
            <a:r>
              <a:rPr lang="en-GB" dirty="0">
                <a:solidFill>
                  <a:schemeClr val="tx1"/>
                </a:solidFill>
                <a:latin typeface="Calibri"/>
              </a:rPr>
              <a:t> July, 3.30-5.30pm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/>
              </a:rPr>
              <a:t>Keep in touch up until 1</a:t>
            </a:r>
            <a:r>
              <a:rPr lang="en-GB" sz="2000" baseline="30000" dirty="0">
                <a:solidFill>
                  <a:schemeClr val="tx1"/>
                </a:solidFill>
                <a:latin typeface="Calibri"/>
              </a:rPr>
              <a:t>st</a:t>
            </a:r>
            <a:r>
              <a:rPr lang="en-GB" sz="2000" dirty="0">
                <a:solidFill>
                  <a:schemeClr val="tx1"/>
                </a:solidFill>
                <a:latin typeface="Calibri"/>
              </a:rPr>
              <a:t> August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29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7A4173-F491-4C4E-A597-CD37992F8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Courses for Teachers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1BDDB1-8449-4AAE-9908-3D5D00FE0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5734" y="1411111"/>
            <a:ext cx="4285636" cy="463025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Courses held for teachers:</a:t>
            </a:r>
          </a:p>
          <a:p>
            <a:r>
              <a:rPr lang="en-GB" dirty="0"/>
              <a:t>3 x PE Forums</a:t>
            </a:r>
          </a:p>
          <a:p>
            <a:r>
              <a:rPr lang="en-GB" dirty="0" err="1"/>
              <a:t>Sportshall</a:t>
            </a:r>
            <a:r>
              <a:rPr lang="en-GB" dirty="0"/>
              <a:t> Athletics</a:t>
            </a:r>
          </a:p>
          <a:p>
            <a:r>
              <a:rPr lang="en-GB" dirty="0" err="1"/>
              <a:t>Quicksticks</a:t>
            </a:r>
            <a:r>
              <a:rPr lang="en-GB" dirty="0"/>
              <a:t> Hockey </a:t>
            </a:r>
          </a:p>
          <a:p>
            <a:r>
              <a:rPr lang="en-GB" dirty="0"/>
              <a:t>FA Teachers Course</a:t>
            </a:r>
          </a:p>
          <a:p>
            <a:r>
              <a:rPr lang="en-GB" dirty="0"/>
              <a:t>Primary Dance </a:t>
            </a:r>
          </a:p>
          <a:p>
            <a:r>
              <a:rPr lang="en-GB" dirty="0"/>
              <a:t>FA Active Play Through Storytelling</a:t>
            </a:r>
          </a:p>
          <a:p>
            <a:r>
              <a:rPr lang="en-GB" dirty="0"/>
              <a:t>Maths of the Day </a:t>
            </a:r>
          </a:p>
          <a:p>
            <a:r>
              <a:rPr lang="en-GB" dirty="0"/>
              <a:t>Primary Cricket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14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661457C2-D539-4CE9-9A53-5B7850C7F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406400"/>
            <a:ext cx="8630535" cy="1524000"/>
          </a:xfrm>
        </p:spPr>
        <p:txBody>
          <a:bodyPr/>
          <a:lstStyle/>
          <a:p>
            <a:r>
              <a:rPr lang="en-GB" dirty="0"/>
              <a:t>CPD Courses 2020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884080B0-1F67-4B4C-A18F-0F2E5C29E0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-432192" y="2887433"/>
            <a:ext cx="3881438" cy="2183308"/>
          </a:xfrm>
        </p:spPr>
      </p:pic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3A91B087-50D6-4DAF-A037-240BD2FD50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19771" y="1801244"/>
            <a:ext cx="4184650" cy="2353865"/>
          </a:xfr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D871818-FE30-44B5-8806-38D2D280A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904" y="4568825"/>
            <a:ext cx="3623733" cy="2038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150F715-F017-4334-AB0B-B0EDF4661D40}"/>
              </a:ext>
            </a:extLst>
          </p:cNvPr>
          <p:cNvSpPr txBox="1"/>
          <p:nvPr/>
        </p:nvSpPr>
        <p:spPr>
          <a:xfrm>
            <a:off x="60704" y="1115038"/>
            <a:ext cx="25394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Active English Course- </a:t>
            </a:r>
          </a:p>
          <a:p>
            <a:r>
              <a:rPr lang="en-GB" dirty="0"/>
              <a:t>30</a:t>
            </a:r>
            <a:r>
              <a:rPr lang="en-GB" baseline="30000" dirty="0"/>
              <a:t>th</a:t>
            </a:r>
            <a:r>
              <a:rPr lang="en-GB" dirty="0"/>
              <a:t> September 2019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91A823E-9B10-49FC-9E8D-F42833820482}"/>
              </a:ext>
            </a:extLst>
          </p:cNvPr>
          <p:cNvSpPr txBox="1"/>
          <p:nvPr/>
        </p:nvSpPr>
        <p:spPr>
          <a:xfrm>
            <a:off x="5747558" y="651424"/>
            <a:ext cx="352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Maths of the Day Course</a:t>
            </a:r>
          </a:p>
          <a:p>
            <a:r>
              <a:rPr lang="en-GB" dirty="0"/>
              <a:t>14</a:t>
            </a:r>
            <a:r>
              <a:rPr lang="en-GB" baseline="30000" dirty="0"/>
              <a:t>th</a:t>
            </a:r>
            <a:r>
              <a:rPr lang="en-GB" dirty="0"/>
              <a:t> November 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EE07DEC-1A19-4E91-BEDF-1656B90561F6}"/>
              </a:ext>
            </a:extLst>
          </p:cNvPr>
          <p:cNvSpPr txBox="1"/>
          <p:nvPr/>
        </p:nvSpPr>
        <p:spPr>
          <a:xfrm>
            <a:off x="6931637" y="5346753"/>
            <a:ext cx="2318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Primary PE Forum</a:t>
            </a:r>
          </a:p>
          <a:p>
            <a:r>
              <a:rPr lang="en-GB" dirty="0"/>
              <a:t>13</a:t>
            </a:r>
            <a:r>
              <a:rPr lang="en-GB" baseline="30000" dirty="0"/>
              <a:t>th</a:t>
            </a:r>
            <a:r>
              <a:rPr lang="en-GB" dirty="0"/>
              <a:t> September 2019</a:t>
            </a:r>
          </a:p>
        </p:txBody>
      </p:sp>
    </p:spTree>
    <p:extLst>
      <p:ext uri="{BB962C8B-B14F-4D97-AF65-F5344CB8AC3E}">
        <p14:creationId xmlns:p14="http://schemas.microsoft.com/office/powerpoint/2010/main" val="42064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089968" y="2536579"/>
            <a:ext cx="4184034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52"/>
            <a:ext cx="6579220" cy="222093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77334" y="2528579"/>
            <a:ext cx="4184035" cy="3880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Badminton Racket Pack </a:t>
            </a:r>
            <a:r>
              <a:rPr lang="en-US" b="1" dirty="0" err="1"/>
              <a:t>Programme</a:t>
            </a:r>
            <a:endParaRPr lang="en-US" b="1" dirty="0"/>
          </a:p>
          <a:p>
            <a:r>
              <a:rPr lang="en-US" dirty="0"/>
              <a:t>Free Racket Pack Workshop </a:t>
            </a:r>
          </a:p>
          <a:p>
            <a:r>
              <a:rPr lang="en-US" dirty="0"/>
              <a:t>Southfields Friday 13th Sept 2019</a:t>
            </a:r>
          </a:p>
          <a:p>
            <a:r>
              <a:rPr lang="en-US" dirty="0"/>
              <a:t>Free access to Badminton England’s online lesson plans, resources, games ideas, video.</a:t>
            </a:r>
          </a:p>
          <a:p>
            <a:r>
              <a:rPr lang="en-US" dirty="0"/>
              <a:t>Racket Pack as part of their 2019/20 PE curriculum</a:t>
            </a:r>
          </a:p>
          <a:p>
            <a:r>
              <a:rPr lang="en-US" dirty="0" err="1"/>
              <a:t>Wandsworth</a:t>
            </a:r>
            <a:r>
              <a:rPr lang="en-US" dirty="0"/>
              <a:t> Racket Pack Festival w/c 25</a:t>
            </a:r>
            <a:r>
              <a:rPr lang="en-US" baseline="30000" dirty="0"/>
              <a:t>th</a:t>
            </a:r>
            <a:r>
              <a:rPr lang="en-US" dirty="0"/>
              <a:t> November 2019</a:t>
            </a:r>
          </a:p>
          <a:p>
            <a:r>
              <a:rPr lang="en-US" dirty="0"/>
              <a:t>London School Games Finals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1124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268288" algn="l"/>
            <a:r>
              <a:rPr lang="en-GB" sz="2800" b="1" dirty="0">
                <a:latin typeface="Petrol" pitchFamily="50" charset="0"/>
              </a:rPr>
              <a:t>What is The Racket Pack?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latin typeface="Agenda-Light" pitchFamily="2" charset="0"/>
              </a:rPr>
              <a:t>Badminton England's latest programme aimed at 5 – 11 year olds.</a:t>
            </a:r>
          </a:p>
          <a:p>
            <a:pPr>
              <a:buNone/>
            </a:pPr>
            <a:endParaRPr lang="en-GB" sz="1600" dirty="0">
              <a:latin typeface="Agenda-Light" pitchFamily="2" charset="0"/>
            </a:endParaRPr>
          </a:p>
          <a:p>
            <a:r>
              <a:rPr lang="en-GB" sz="2400" dirty="0">
                <a:latin typeface="Agenda-Light" pitchFamily="2" charset="0"/>
              </a:rPr>
              <a:t>Designed to provide fun sessions that teach children the essential skills of badminton.</a:t>
            </a:r>
          </a:p>
          <a:p>
            <a:endParaRPr lang="en-GB" sz="1600" dirty="0">
              <a:latin typeface="Agenda-Light" pitchFamily="2" charset="0"/>
            </a:endParaRPr>
          </a:p>
          <a:p>
            <a:r>
              <a:rPr lang="en-GB" sz="2400" dirty="0">
                <a:latin typeface="Agenda-Light" pitchFamily="2" charset="0"/>
              </a:rPr>
              <a:t>The content is suitable for both teachers and coaches to deliver both within curriculum and out of. </a:t>
            </a:r>
          </a:p>
          <a:p>
            <a:endParaRPr lang="en-GB" sz="2400" dirty="0">
              <a:latin typeface="Agenda-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733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58775" algn="l"/>
            <a:r>
              <a:rPr lang="en-GB" sz="2800" b="1" dirty="0">
                <a:latin typeface="Petrol" pitchFamily="50" charset="0"/>
              </a:rPr>
              <a:t>How does The Racket </a:t>
            </a:r>
            <a:br>
              <a:rPr lang="en-GB" sz="2800" b="1" dirty="0">
                <a:latin typeface="Petrol" pitchFamily="50" charset="0"/>
              </a:rPr>
            </a:br>
            <a:r>
              <a:rPr lang="en-GB" sz="2800" b="1" dirty="0">
                <a:latin typeface="Petrol" pitchFamily="50" charset="0"/>
              </a:rPr>
              <a:t>Pack work?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781128"/>
          </a:xfrm>
        </p:spPr>
        <p:txBody>
          <a:bodyPr>
            <a:normAutofit fontScale="77500" lnSpcReduction="20000"/>
          </a:bodyPr>
          <a:lstStyle/>
          <a:p>
            <a:r>
              <a:rPr lang="en-GB" sz="3600" dirty="0">
                <a:latin typeface="Agenda-Light" pitchFamily="2" charset="0"/>
              </a:rPr>
              <a:t>The programme content is broken down into 3 age groups:</a:t>
            </a:r>
          </a:p>
          <a:p>
            <a:pPr lvl="1"/>
            <a:r>
              <a:rPr lang="en-GB" sz="3300" dirty="0">
                <a:latin typeface="Agenda-Light" pitchFamily="2" charset="0"/>
              </a:rPr>
              <a:t>Key Stage 1: </a:t>
            </a:r>
            <a:r>
              <a:rPr lang="en-GB" sz="3300" dirty="0" err="1">
                <a:latin typeface="Agenda-Light" pitchFamily="2" charset="0"/>
              </a:rPr>
              <a:t>Yr</a:t>
            </a:r>
            <a:r>
              <a:rPr lang="en-GB" sz="3300" dirty="0">
                <a:latin typeface="Agenda-Light" pitchFamily="2" charset="0"/>
              </a:rPr>
              <a:t> 1 &amp; 2 (Age 5-7)</a:t>
            </a:r>
          </a:p>
          <a:p>
            <a:pPr lvl="1"/>
            <a:r>
              <a:rPr lang="en-GB" sz="3300" dirty="0">
                <a:latin typeface="Agenda-Light" pitchFamily="2" charset="0"/>
              </a:rPr>
              <a:t>Key Stage 2: Yr 3 &amp; 4 (Age 7-9)</a:t>
            </a:r>
          </a:p>
          <a:p>
            <a:pPr lvl="1"/>
            <a:r>
              <a:rPr lang="en-GB" sz="3300" dirty="0">
                <a:latin typeface="Agenda-Light" pitchFamily="2" charset="0"/>
              </a:rPr>
              <a:t>Key Stage 2: Yr 5 &amp; 6 (Age 9-11)</a:t>
            </a:r>
          </a:p>
          <a:p>
            <a:endParaRPr lang="en-GB" sz="1600" dirty="0">
              <a:latin typeface="Agenda-Light" pitchFamily="2" charset="0"/>
            </a:endParaRPr>
          </a:p>
          <a:p>
            <a:r>
              <a:rPr lang="en-GB" sz="3600" dirty="0">
                <a:latin typeface="Agenda-Light" pitchFamily="2" charset="0"/>
              </a:rPr>
              <a:t>For each age group we provide:</a:t>
            </a:r>
          </a:p>
          <a:p>
            <a:pPr lvl="1"/>
            <a:r>
              <a:rPr lang="en-GB" sz="3300" dirty="0">
                <a:latin typeface="Agenda-Light" pitchFamily="2" charset="0"/>
              </a:rPr>
              <a:t>6 sessions for initial delivery (Module 1)</a:t>
            </a:r>
          </a:p>
          <a:p>
            <a:pPr lvl="1"/>
            <a:r>
              <a:rPr lang="en-GB" sz="3300" dirty="0">
                <a:latin typeface="Agenda-Light" pitchFamily="2" charset="0"/>
              </a:rPr>
              <a:t>6 sessions for extension (Module 2)</a:t>
            </a:r>
          </a:p>
          <a:p>
            <a:pPr marL="457200" lvl="1" indent="0">
              <a:buNone/>
            </a:pPr>
            <a:endParaRPr lang="en-GB" sz="2900" dirty="0">
              <a:latin typeface="Agenda-Light" pitchFamily="2" charset="0"/>
            </a:endParaRPr>
          </a:p>
          <a:p>
            <a:r>
              <a:rPr lang="en-GB" sz="3600" dirty="0">
                <a:latin typeface="Agenda-Light" pitchFamily="2" charset="0"/>
              </a:rPr>
              <a:t>The content covers the following 5 key skills:</a:t>
            </a:r>
          </a:p>
          <a:p>
            <a:pPr lvl="1"/>
            <a:r>
              <a:rPr lang="en-GB" sz="3300" dirty="0">
                <a:latin typeface="Agenda-Light" pitchFamily="2" charset="0"/>
              </a:rPr>
              <a:t>Grips, Movement, Forehand &amp; Backhand Serving, Underarm hitting and Overhead hitting</a:t>
            </a:r>
          </a:p>
          <a:p>
            <a:pPr lvl="1">
              <a:buNone/>
            </a:pPr>
            <a:endParaRPr lang="en-GB" sz="2000" dirty="0">
              <a:latin typeface="Agenda-Light" pitchFamily="2" charset="0"/>
            </a:endParaRPr>
          </a:p>
          <a:p>
            <a:endParaRPr lang="en-GB" sz="3300" dirty="0">
              <a:latin typeface="Agenda-Light" pitchFamily="2" charset="0"/>
            </a:endParaRPr>
          </a:p>
          <a:p>
            <a:pPr lvl="1">
              <a:buNone/>
            </a:pPr>
            <a:endParaRPr lang="en-GB" sz="2000" dirty="0">
              <a:latin typeface="Agenda-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19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58775" algn="l"/>
            <a:r>
              <a:rPr lang="en-GB" sz="2800" b="1" dirty="0">
                <a:latin typeface="Petrol" pitchFamily="50" charset="0"/>
              </a:rPr>
              <a:t>How is The Racket Pack</a:t>
            </a:r>
            <a:br>
              <a:rPr lang="en-GB" sz="2800" b="1" dirty="0">
                <a:latin typeface="Petrol" pitchFamily="50" charset="0"/>
              </a:rPr>
            </a:br>
            <a:r>
              <a:rPr lang="en-GB" sz="2800" b="1" dirty="0">
                <a:latin typeface="Petrol" pitchFamily="50" charset="0"/>
              </a:rPr>
              <a:t>delivered?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781128"/>
          </a:xfrm>
        </p:spPr>
        <p:txBody>
          <a:bodyPr>
            <a:normAutofit fontScale="85000" lnSpcReduction="20000"/>
          </a:bodyPr>
          <a:lstStyle/>
          <a:p>
            <a:pPr lvl="1">
              <a:buNone/>
            </a:pPr>
            <a:endParaRPr lang="en-GB" sz="2000" dirty="0">
              <a:latin typeface="Agenda-Light" pitchFamily="2" charset="0"/>
            </a:endParaRPr>
          </a:p>
          <a:p>
            <a:r>
              <a:rPr lang="en-GB" dirty="0">
                <a:latin typeface="Agenda-Light" pitchFamily="2" charset="0"/>
              </a:rPr>
              <a:t>Schools will be able to choose how they wish to deliver The Racket Pack</a:t>
            </a:r>
          </a:p>
          <a:p>
            <a:pPr marL="0" indent="0">
              <a:buNone/>
            </a:pPr>
            <a:endParaRPr lang="en-GB" dirty="0">
              <a:latin typeface="Agenda-Light" pitchFamily="2" charset="0"/>
            </a:endParaRPr>
          </a:p>
          <a:p>
            <a:pPr marL="0" indent="0">
              <a:buNone/>
            </a:pPr>
            <a:r>
              <a:rPr lang="en-GB" dirty="0">
                <a:latin typeface="Agenda-Light" pitchFamily="2" charset="0"/>
              </a:rPr>
              <a:t>     The options are:</a:t>
            </a:r>
            <a:endParaRPr lang="en-GB" sz="2600" dirty="0">
              <a:latin typeface="Agenda-Light" pitchFamily="2" charset="0"/>
            </a:endParaRPr>
          </a:p>
          <a:p>
            <a:pPr marL="457200" lvl="1" indent="0">
              <a:buNone/>
            </a:pPr>
            <a:endParaRPr lang="en-GB" sz="2900" dirty="0">
              <a:latin typeface="Agenda-Light" pitchFamily="2" charset="0"/>
            </a:endParaRPr>
          </a:p>
          <a:p>
            <a:pPr lvl="1"/>
            <a:r>
              <a:rPr lang="en-GB" sz="2600" b="1" dirty="0">
                <a:latin typeface="Agenda-Light" pitchFamily="2" charset="0"/>
              </a:rPr>
              <a:t>Coach delivery</a:t>
            </a:r>
            <a:r>
              <a:rPr lang="en-GB" sz="2600" dirty="0">
                <a:latin typeface="Agenda-Light" pitchFamily="2" charset="0"/>
              </a:rPr>
              <a:t>: An approved Racket Pack qualified coach will come in and deliver all sessions. </a:t>
            </a:r>
          </a:p>
          <a:p>
            <a:pPr lvl="1"/>
            <a:endParaRPr lang="en-GB" sz="2600" b="1" dirty="0">
              <a:latin typeface="Agenda-Light" pitchFamily="2" charset="0"/>
            </a:endParaRPr>
          </a:p>
          <a:p>
            <a:pPr lvl="1"/>
            <a:r>
              <a:rPr lang="en-GB" sz="2600" b="1" dirty="0">
                <a:solidFill>
                  <a:srgbClr val="FF0000"/>
                </a:solidFill>
                <a:latin typeface="Agenda-Light" pitchFamily="2" charset="0"/>
              </a:rPr>
              <a:t>Teacher delivery: </a:t>
            </a:r>
            <a:r>
              <a:rPr lang="en-GB" sz="2600" dirty="0">
                <a:solidFill>
                  <a:srgbClr val="FF0000"/>
                </a:solidFill>
                <a:latin typeface="Agenda-Light" pitchFamily="2" charset="0"/>
              </a:rPr>
              <a:t>An identified teacher will attend a practical CPD workshop that will provide all the technical knowledge required to deliver the programme.</a:t>
            </a:r>
          </a:p>
          <a:p>
            <a:pPr lvl="1"/>
            <a:endParaRPr lang="en-GB" sz="2600" b="1" dirty="0">
              <a:latin typeface="Agenda-Light" pitchFamily="2" charset="0"/>
            </a:endParaRPr>
          </a:p>
          <a:p>
            <a:pPr lvl="1"/>
            <a:r>
              <a:rPr lang="en-GB" sz="2600" b="1" dirty="0">
                <a:latin typeface="Agenda-Light" pitchFamily="2" charset="0"/>
              </a:rPr>
              <a:t>Coach Mentor and Teacher delivery: </a:t>
            </a:r>
            <a:r>
              <a:rPr lang="en-GB" sz="2600" dirty="0">
                <a:latin typeface="Agenda-Light" pitchFamily="2" charset="0"/>
              </a:rPr>
              <a:t>Identified teacher will work alongside a coach to gain badminton knowledge.</a:t>
            </a:r>
          </a:p>
          <a:p>
            <a:pPr lvl="1">
              <a:buNone/>
            </a:pPr>
            <a:endParaRPr lang="en-GB" sz="3300" dirty="0">
              <a:latin typeface="Agenda-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470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58775" algn="l"/>
            <a:r>
              <a:rPr lang="en-GB" sz="2800" b="1" dirty="0">
                <a:latin typeface="Petrol" pitchFamily="50" charset="0"/>
              </a:rPr>
              <a:t>Is there a resource for </a:t>
            </a:r>
            <a:br>
              <a:rPr lang="en-GB" sz="2800" b="1" dirty="0">
                <a:latin typeface="Petrol" pitchFamily="50" charset="0"/>
              </a:rPr>
            </a:br>
            <a:r>
              <a:rPr lang="en-GB" sz="2800" b="1" dirty="0">
                <a:latin typeface="Petrol" pitchFamily="50" charset="0"/>
              </a:rPr>
              <a:t>The Racket Pack?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384032" y="1417638"/>
            <a:ext cx="4032448" cy="4603650"/>
          </a:xfrm>
        </p:spPr>
        <p:txBody>
          <a:bodyPr>
            <a:normAutofit/>
          </a:bodyPr>
          <a:lstStyle/>
          <a:p>
            <a:pPr lvl="0"/>
            <a:r>
              <a:rPr lang="en-GB" sz="2000" dirty="0">
                <a:latin typeface="Agenda-Light" pitchFamily="2" charset="0"/>
              </a:rPr>
              <a:t>The programme resource will be provided through an </a:t>
            </a:r>
            <a:r>
              <a:rPr lang="en-GB" sz="2000" b="1" dirty="0">
                <a:latin typeface="Agenda-Light" pitchFamily="2" charset="0"/>
              </a:rPr>
              <a:t>Online Resource </a:t>
            </a:r>
            <a:r>
              <a:rPr lang="en-GB" sz="2000" dirty="0">
                <a:latin typeface="Agenda-Light" pitchFamily="2" charset="0"/>
              </a:rPr>
              <a:t>platform that gives teachers with access to:</a:t>
            </a:r>
          </a:p>
          <a:p>
            <a:pPr marL="0" indent="0">
              <a:buNone/>
            </a:pPr>
            <a:endParaRPr lang="en-GB" sz="2000" dirty="0">
              <a:latin typeface="Agenda-Light" pitchFamily="2" charset="0"/>
            </a:endParaRPr>
          </a:p>
          <a:p>
            <a:pPr lvl="1"/>
            <a:r>
              <a:rPr lang="en-GB" sz="1800" dirty="0">
                <a:latin typeface="Agenda-Light" pitchFamily="2" charset="0"/>
              </a:rPr>
              <a:t>Lesson Plans </a:t>
            </a:r>
          </a:p>
          <a:p>
            <a:pPr lvl="1"/>
            <a:r>
              <a:rPr lang="en-GB" sz="1800" dirty="0">
                <a:latin typeface="Agenda-Light" pitchFamily="2" charset="0"/>
              </a:rPr>
              <a:t>Technical videos</a:t>
            </a:r>
          </a:p>
          <a:p>
            <a:pPr lvl="1"/>
            <a:r>
              <a:rPr lang="en-GB" sz="1800" dirty="0">
                <a:latin typeface="Agenda-Light" pitchFamily="2" charset="0"/>
              </a:rPr>
              <a:t>Ability to build your own sessions by choosing between the various warm ups, skills and games.</a:t>
            </a:r>
          </a:p>
          <a:p>
            <a:pPr lvl="1">
              <a:buNone/>
            </a:pPr>
            <a:endParaRPr lang="en-GB" sz="2000" dirty="0">
              <a:latin typeface="Agenda-Light" pitchFamily="2" charset="0"/>
            </a:endParaRPr>
          </a:p>
        </p:txBody>
      </p:sp>
      <p:pic>
        <p:nvPicPr>
          <p:cNvPr id="6" name="Content Placeholder 5" descr="screen shot - hive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847528" y="1484785"/>
            <a:ext cx="2736304" cy="299705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7728" y="4509121"/>
            <a:ext cx="2952328" cy="209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5372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FB5F9028-0B65-4A9B-8B64-0576C4379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Going 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082A5E53-83BE-4190-9F89-C321DE7F7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7690" y="2043289"/>
            <a:ext cx="4443680" cy="3998072"/>
          </a:xfrm>
        </p:spPr>
        <p:txBody>
          <a:bodyPr>
            <a:normAutofit fontScale="85000" lnSpcReduction="10000"/>
          </a:bodyPr>
          <a:lstStyle/>
          <a:p>
            <a:r>
              <a:rPr lang="en-GB" dirty="0">
                <a:latin typeface="+mj-lt"/>
              </a:rPr>
              <a:t>9:30am – Welcome &amp; Introductions</a:t>
            </a:r>
          </a:p>
          <a:p>
            <a:r>
              <a:rPr lang="en-GB" dirty="0">
                <a:latin typeface="+mj-lt"/>
              </a:rPr>
              <a:t>9.40am –  Head, Hands, Heart Icebreaker</a:t>
            </a:r>
          </a:p>
          <a:p>
            <a:r>
              <a:rPr lang="en-GB" dirty="0">
                <a:latin typeface="+mj-lt"/>
              </a:rPr>
              <a:t>9.50am – Wandsworth School Games updates</a:t>
            </a:r>
          </a:p>
          <a:p>
            <a:r>
              <a:rPr lang="en-GB" dirty="0">
                <a:latin typeface="+mj-lt"/>
              </a:rPr>
              <a:t>               Feedback session</a:t>
            </a:r>
          </a:p>
          <a:p>
            <a:r>
              <a:rPr lang="en-GB" dirty="0">
                <a:latin typeface="+mj-lt"/>
              </a:rPr>
              <a:t>10.15am – Enable –Natalie Pope</a:t>
            </a:r>
          </a:p>
          <a:p>
            <a:r>
              <a:rPr lang="en-GB" dirty="0">
                <a:latin typeface="+mj-lt"/>
              </a:rPr>
              <a:t>11am –  BREAK</a:t>
            </a:r>
          </a:p>
          <a:p>
            <a:r>
              <a:rPr lang="en-GB" dirty="0">
                <a:latin typeface="+mj-lt"/>
              </a:rPr>
              <a:t>11.15am – Shopping List Game</a:t>
            </a:r>
          </a:p>
          <a:p>
            <a:r>
              <a:rPr lang="en-GB" dirty="0">
                <a:latin typeface="+mj-lt"/>
              </a:rPr>
              <a:t>11.20am     SGM Update</a:t>
            </a:r>
          </a:p>
          <a:p>
            <a:r>
              <a:rPr lang="en-GB" dirty="0">
                <a:latin typeface="+mj-lt"/>
              </a:rPr>
              <a:t>11.35 am – Summer Events</a:t>
            </a:r>
          </a:p>
          <a:p>
            <a:r>
              <a:rPr lang="en-GB" dirty="0">
                <a:latin typeface="+mj-lt"/>
              </a:rPr>
              <a:t>11.50pm –12.10pm – Feedback - </a:t>
            </a:r>
          </a:p>
          <a:p>
            <a:r>
              <a:rPr lang="en-GB" dirty="0">
                <a:latin typeface="+mj-lt"/>
              </a:rPr>
              <a:t>12.30pm -  Depart</a:t>
            </a:r>
          </a:p>
          <a:p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343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58775" algn="l"/>
            <a:r>
              <a:rPr lang="en-GB" sz="2200" b="1" dirty="0">
                <a:latin typeface="Petrol" pitchFamily="50" charset="0"/>
              </a:rPr>
              <a:t>Is there a competition format?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063552" y="1412776"/>
            <a:ext cx="8147248" cy="5112568"/>
          </a:xfrm>
        </p:spPr>
        <p:txBody>
          <a:bodyPr>
            <a:normAutofit/>
          </a:bodyPr>
          <a:lstStyle/>
          <a:p>
            <a:endParaRPr lang="en-GB" sz="2200" dirty="0">
              <a:latin typeface="Agenda-Light" pitchFamily="2" charset="0"/>
            </a:endParaRPr>
          </a:p>
          <a:p>
            <a:r>
              <a:rPr lang="en-GB" sz="2200" dirty="0">
                <a:latin typeface="Agenda-Light" pitchFamily="2" charset="0"/>
              </a:rPr>
              <a:t>Yes!</a:t>
            </a:r>
          </a:p>
          <a:p>
            <a:pPr>
              <a:buNone/>
            </a:pPr>
            <a:endParaRPr lang="en-GB" sz="2200" dirty="0">
              <a:latin typeface="Agenda-Light" pitchFamily="2" charset="0"/>
            </a:endParaRPr>
          </a:p>
          <a:p>
            <a:r>
              <a:rPr lang="en-GB" sz="2200" dirty="0">
                <a:latin typeface="Agenda-Light" pitchFamily="2" charset="0"/>
              </a:rPr>
              <a:t>There is a new competition format:</a:t>
            </a:r>
          </a:p>
          <a:p>
            <a:pPr marL="0" indent="0">
              <a:buNone/>
            </a:pPr>
            <a:r>
              <a:rPr lang="en-GB" sz="2200" dirty="0">
                <a:latin typeface="Agenda-Light" pitchFamily="2" charset="0"/>
              </a:rPr>
              <a:t>	- ‘Smash’ festival format for Key Stage 1, </a:t>
            </a:r>
          </a:p>
          <a:p>
            <a:pPr marL="0" indent="0">
              <a:buNone/>
            </a:pPr>
            <a:r>
              <a:rPr lang="en-GB" sz="2200" dirty="0">
                <a:latin typeface="Agenda-Light" pitchFamily="2" charset="0"/>
              </a:rPr>
              <a:t>	- ‘</a:t>
            </a:r>
            <a:r>
              <a:rPr lang="en-GB" sz="2200" dirty="0" err="1">
                <a:latin typeface="Agenda-Light" pitchFamily="2" charset="0"/>
              </a:rPr>
              <a:t>Tink</a:t>
            </a:r>
            <a:r>
              <a:rPr lang="en-GB" sz="2200" dirty="0">
                <a:latin typeface="Agenda-Light" pitchFamily="2" charset="0"/>
              </a:rPr>
              <a:t>’ and ‘Flo’ tournament format for Key Stage 2</a:t>
            </a:r>
          </a:p>
          <a:p>
            <a:pPr>
              <a:buNone/>
            </a:pPr>
            <a:endParaRPr lang="en-GB" sz="2200" dirty="0">
              <a:latin typeface="Agenda-Light" pitchFamily="2" charset="0"/>
            </a:endParaRPr>
          </a:p>
          <a:p>
            <a:r>
              <a:rPr lang="en-GB" sz="2200" dirty="0">
                <a:latin typeface="Agenda-Light" pitchFamily="2" charset="0"/>
              </a:rPr>
              <a:t>There are also festival formats at the end of each module per age group that will allow for inter and intra competition.   </a:t>
            </a:r>
            <a:endParaRPr lang="en-GB" sz="2400" dirty="0">
              <a:latin typeface="Agenda-Light" pitchFamily="2" charset="0"/>
            </a:endParaRPr>
          </a:p>
          <a:p>
            <a:endParaRPr lang="en-GB" sz="2200" dirty="0">
              <a:latin typeface="Agenda-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70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2200" b="1" dirty="0" err="1">
                <a:latin typeface="Petrol" pitchFamily="50" charset="0"/>
              </a:rPr>
              <a:t>Wandsworth</a:t>
            </a:r>
            <a:r>
              <a:rPr lang="en-GB" sz="2200" b="1" dirty="0">
                <a:latin typeface="Petrol" pitchFamily="50" charset="0"/>
              </a:rPr>
              <a:t> Racket Pack Programme 2019/20</a:t>
            </a:r>
            <a:endParaRPr lang="en-GB" sz="2200" b="1" dirty="0">
              <a:latin typeface="Petro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744" y="1491469"/>
            <a:ext cx="48965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GB" b="1" dirty="0" err="1">
                <a:solidFill>
                  <a:prstClr val="black"/>
                </a:solidFill>
              </a:rPr>
              <a:t>Wandsworth</a:t>
            </a:r>
            <a:r>
              <a:rPr lang="en-GB" b="1" dirty="0">
                <a:solidFill>
                  <a:prstClr val="black"/>
                </a:solidFill>
              </a:rPr>
              <a:t> Racket Pack CPD Workshop</a:t>
            </a:r>
          </a:p>
          <a:p>
            <a:pPr defTabSz="914400"/>
            <a:r>
              <a:rPr lang="en-GB" dirty="0">
                <a:solidFill>
                  <a:prstClr val="black"/>
                </a:solidFill>
              </a:rPr>
              <a:t>Friday 13</a:t>
            </a:r>
            <a:r>
              <a:rPr lang="en-GB" baseline="30000" dirty="0">
                <a:solidFill>
                  <a:prstClr val="black"/>
                </a:solidFill>
              </a:rPr>
              <a:t>th</a:t>
            </a:r>
            <a:r>
              <a:rPr lang="en-GB" dirty="0">
                <a:solidFill>
                  <a:prstClr val="black"/>
                </a:solidFill>
              </a:rPr>
              <a:t> September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7335" y="4053628"/>
            <a:ext cx="48965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GB" b="1" dirty="0" err="1">
                <a:solidFill>
                  <a:prstClr val="black"/>
                </a:solidFill>
              </a:rPr>
              <a:t>Wandsworth</a:t>
            </a:r>
            <a:r>
              <a:rPr lang="en-GB" b="1" dirty="0">
                <a:solidFill>
                  <a:prstClr val="black"/>
                </a:solidFill>
              </a:rPr>
              <a:t> Racket Pack Festival</a:t>
            </a:r>
          </a:p>
          <a:p>
            <a:pPr defTabSz="914400"/>
            <a:r>
              <a:rPr lang="en-GB" dirty="0">
                <a:solidFill>
                  <a:prstClr val="black"/>
                </a:solidFill>
              </a:rPr>
              <a:t>Date: W/c 25</a:t>
            </a:r>
            <a:r>
              <a:rPr lang="en-GB" baseline="30000" dirty="0">
                <a:solidFill>
                  <a:prstClr val="black"/>
                </a:solidFill>
              </a:rPr>
              <a:t>th</a:t>
            </a:r>
            <a:r>
              <a:rPr lang="en-GB" dirty="0">
                <a:solidFill>
                  <a:prstClr val="black"/>
                </a:solidFill>
              </a:rPr>
              <a:t> November 2019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91744" y="2634048"/>
            <a:ext cx="489654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GB" b="1" dirty="0">
                <a:solidFill>
                  <a:prstClr val="black"/>
                </a:solidFill>
              </a:rPr>
              <a:t>Racket Pack Delivery</a:t>
            </a:r>
          </a:p>
          <a:p>
            <a:pPr defTabSz="914400"/>
            <a:r>
              <a:rPr lang="en-GB" dirty="0">
                <a:solidFill>
                  <a:prstClr val="black"/>
                </a:solidFill>
              </a:rPr>
              <a:t>Primary schools deliver Racket Pack as part of PE curriculum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7335" y="5192761"/>
            <a:ext cx="489654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GB" b="1" dirty="0">
                <a:solidFill>
                  <a:prstClr val="black"/>
                </a:solidFill>
              </a:rPr>
              <a:t>London Youth Games Spring Finals</a:t>
            </a:r>
          </a:p>
          <a:p>
            <a:pPr defTabSz="914400"/>
            <a:r>
              <a:rPr lang="en-GB" dirty="0">
                <a:solidFill>
                  <a:prstClr val="black"/>
                </a:solidFill>
              </a:rPr>
              <a:t>Winning schools represents </a:t>
            </a:r>
            <a:r>
              <a:rPr lang="en-GB" dirty="0" err="1">
                <a:solidFill>
                  <a:prstClr val="black"/>
                </a:solidFill>
              </a:rPr>
              <a:t>Wandsworth</a:t>
            </a:r>
            <a:r>
              <a:rPr lang="en-GB" dirty="0">
                <a:solidFill>
                  <a:prstClr val="black"/>
                </a:solidFill>
              </a:rPr>
              <a:t> at the London Youth Games Racket Pack Spring Finals</a:t>
            </a:r>
          </a:p>
          <a:p>
            <a:pPr defTabSz="914400"/>
            <a:r>
              <a:rPr lang="en-GB" dirty="0">
                <a:solidFill>
                  <a:prstClr val="black"/>
                </a:solidFill>
              </a:rPr>
              <a:t>March 2020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240016" y="2137800"/>
            <a:ext cx="0" cy="496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265607" y="3557379"/>
            <a:ext cx="0" cy="496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265607" y="4699959"/>
            <a:ext cx="0" cy="496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175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78AB60-E02A-4C5C-A181-E35E3F0DB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Spencer Lynx Hockey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90CAD8-4F0C-446A-B8A6-75A76EE6EF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New Community Outreach hockey Programme</a:t>
            </a:r>
          </a:p>
          <a:p>
            <a:r>
              <a:rPr lang="en-GB" dirty="0"/>
              <a:t>Offering free &amp; subsidised hockey sessions to local state schools</a:t>
            </a:r>
          </a:p>
          <a:p>
            <a:r>
              <a:rPr lang="en-GB" dirty="0"/>
              <a:t>Focus on Year 5’</a:t>
            </a:r>
          </a:p>
          <a:p>
            <a:r>
              <a:rPr lang="en-GB" dirty="0"/>
              <a:t>Curriculum, after–school clubs, </a:t>
            </a:r>
          </a:p>
          <a:p>
            <a:r>
              <a:rPr lang="en-GB" dirty="0"/>
              <a:t>Visited Trinity, </a:t>
            </a:r>
            <a:r>
              <a:rPr lang="en-GB" dirty="0" err="1"/>
              <a:t>Broadwater</a:t>
            </a:r>
            <a:r>
              <a:rPr lang="en-GB" dirty="0"/>
              <a:t>, </a:t>
            </a:r>
            <a:r>
              <a:rPr lang="en-GB" dirty="0" err="1"/>
              <a:t>Hillbrook</a:t>
            </a:r>
            <a:r>
              <a:rPr lang="en-GB" dirty="0"/>
              <a:t>, Smallwood &amp; Gatton</a:t>
            </a:r>
          </a:p>
          <a:p>
            <a:r>
              <a:rPr lang="en-GB" dirty="0"/>
              <a:t>Booked into Alderbrook, </a:t>
            </a:r>
            <a:r>
              <a:rPr lang="en-GB" dirty="0" err="1"/>
              <a:t>Earlsfield</a:t>
            </a:r>
            <a:r>
              <a:rPr lang="en-GB" dirty="0"/>
              <a:t>, </a:t>
            </a:r>
            <a:r>
              <a:rPr lang="en-GB" dirty="0" err="1"/>
              <a:t>Sellincourt</a:t>
            </a:r>
            <a:r>
              <a:rPr lang="en-GB" dirty="0"/>
              <a:t> </a:t>
            </a:r>
          </a:p>
          <a:p>
            <a:r>
              <a:rPr lang="en-GB" dirty="0"/>
              <a:t>Free Sunday coaching sessions at La </a:t>
            </a:r>
            <a:r>
              <a:rPr lang="en-GB" dirty="0" err="1"/>
              <a:t>Retraite</a:t>
            </a:r>
            <a:r>
              <a:rPr lang="en-GB" dirty="0"/>
              <a:t> School, Balham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58DFD01-515F-47B7-A8DD-7EDFA3B24B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Seen over 250 children, made over 150 offers of places, with 35 acceptances</a:t>
            </a:r>
          </a:p>
          <a:p>
            <a:r>
              <a:rPr lang="en-GB" dirty="0"/>
              <a:t>Rhys Smith, GB international has just become the Lynx ambassador an  will lead some of the coaching sessions</a:t>
            </a:r>
          </a:p>
          <a:p>
            <a:r>
              <a:rPr lang="en-GB" dirty="0"/>
              <a:t>Contact: Charlotte </a:t>
            </a:r>
            <a:r>
              <a:rPr lang="en-GB" dirty="0" err="1"/>
              <a:t>Hucker</a:t>
            </a:r>
            <a:endParaRPr lang="en-GB" dirty="0"/>
          </a:p>
          <a:p>
            <a:r>
              <a:rPr lang="en-GB" dirty="0">
                <a:hlinkClick r:id="rId2"/>
              </a:rPr>
              <a:t>spencerlynxhockey@gmail.com</a:t>
            </a:r>
            <a:endParaRPr lang="en-GB" dirty="0"/>
          </a:p>
          <a:p>
            <a:r>
              <a:rPr lang="en-GB" dirty="0"/>
              <a:t>charlottehucker@yahoo.co.uk</a:t>
            </a:r>
          </a:p>
        </p:txBody>
      </p:sp>
    </p:spTree>
    <p:extLst>
      <p:ext uri="{BB962C8B-B14F-4D97-AF65-F5344CB8AC3E}">
        <p14:creationId xmlns:p14="http://schemas.microsoft.com/office/powerpoint/2010/main" val="860843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E4ED69-9164-4EF1-8C9E-0D742CADE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743CBE1-CAEE-4D29-96A3-F26C08494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0066" y="144966"/>
            <a:ext cx="8154432" cy="2645862"/>
          </a:xfrm>
        </p:spPr>
        <p:txBody>
          <a:bodyPr>
            <a:normAutofit/>
          </a:bodyPr>
          <a:lstStyle/>
          <a:p>
            <a:r>
              <a:rPr lang="en-GB" sz="5400" dirty="0"/>
              <a:t>Here comes the summer! Have a great holiday!</a:t>
            </a:r>
          </a:p>
        </p:txBody>
      </p:sp>
    </p:spTree>
    <p:extLst>
      <p:ext uri="{BB962C8B-B14F-4D97-AF65-F5344CB8AC3E}">
        <p14:creationId xmlns:p14="http://schemas.microsoft.com/office/powerpoint/2010/main" val="3194105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Developing well balanced young people through Physical Education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Head (thinking)</a:t>
            </a:r>
          </a:p>
          <a:p>
            <a:r>
              <a:rPr lang="en-GB" dirty="0"/>
              <a:t>Hands (doing)</a:t>
            </a:r>
          </a:p>
          <a:p>
            <a:r>
              <a:rPr lang="en-GB" dirty="0"/>
              <a:t>Heart (Behavioural Change)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02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HEAD, HANDS, HEART </a:t>
            </a:r>
            <a:br>
              <a:rPr lang="en-GB" dirty="0"/>
            </a:br>
            <a:r>
              <a:rPr lang="en-GB" dirty="0"/>
              <a:t>Ice, Ice baby Icebreaker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</a:rPr>
              <a:t>HEAD - </a:t>
            </a:r>
            <a:endParaRPr lang="en-GB" sz="1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</a:rPr>
              <a:t>THE </a:t>
            </a:r>
            <a:r>
              <a:rPr lang="en-GB" u="sng" dirty="0">
                <a:latin typeface="Calibri" panose="020F0502020204030204" pitchFamily="34" charset="0"/>
              </a:rPr>
              <a:t>THINKING </a:t>
            </a:r>
            <a:r>
              <a:rPr lang="en-GB" dirty="0">
                <a:latin typeface="Calibri" panose="020F0502020204030204" pitchFamily="34" charset="0"/>
              </a:rPr>
              <a:t>PHYSICAL BEING:</a:t>
            </a:r>
          </a:p>
          <a:p>
            <a:r>
              <a:rPr lang="en-GB" dirty="0">
                <a:latin typeface="Calibri" panose="020F0502020204030204" pitchFamily="34" charset="0"/>
              </a:rPr>
              <a:t>Decision making</a:t>
            </a:r>
          </a:p>
          <a:p>
            <a:r>
              <a:rPr lang="en-GB" dirty="0">
                <a:latin typeface="Calibri" panose="020F0502020204030204" pitchFamily="34" charset="0"/>
              </a:rPr>
              <a:t>Analytical-deep understanding</a:t>
            </a:r>
          </a:p>
          <a:p>
            <a:r>
              <a:rPr lang="en-GB" dirty="0">
                <a:latin typeface="Calibri" panose="020F0502020204030204" pitchFamily="34" charset="0"/>
              </a:rPr>
              <a:t>Confident</a:t>
            </a:r>
          </a:p>
          <a:p>
            <a:r>
              <a:rPr lang="en-GB" dirty="0">
                <a:latin typeface="Calibri" panose="020F0502020204030204" pitchFamily="34" charset="0"/>
              </a:rPr>
              <a:t>Creative</a:t>
            </a:r>
          </a:p>
          <a:p>
            <a:endParaRPr lang="en-GB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400" dirty="0">
                <a:latin typeface="Calibri" panose="020F0502020204030204" pitchFamily="34" charset="0"/>
              </a:rPr>
              <a:t>HEART - </a:t>
            </a:r>
          </a:p>
          <a:p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THE </a:t>
            </a:r>
            <a:r>
              <a:rPr lang="en-US" u="sng" dirty="0">
                <a:latin typeface="Calibri" panose="020F0502020204030204" pitchFamily="34" charset="0"/>
              </a:rPr>
              <a:t>BEHAVIOURAL CHANGE </a:t>
            </a:r>
            <a:r>
              <a:rPr lang="en-US" dirty="0">
                <a:latin typeface="Calibri" panose="020F0502020204030204" pitchFamily="34" charset="0"/>
              </a:rPr>
              <a:t>PHYSICAL BEING:</a:t>
            </a:r>
          </a:p>
          <a:p>
            <a:r>
              <a:rPr lang="en-GB" dirty="0">
                <a:latin typeface="Calibri" panose="020F0502020204030204" pitchFamily="34" charset="0"/>
              </a:rPr>
              <a:t>Involved and engaged</a:t>
            </a:r>
          </a:p>
          <a:p>
            <a:r>
              <a:rPr lang="en-GB" dirty="0">
                <a:latin typeface="Calibri" panose="020F0502020204030204" pitchFamily="34" charset="0"/>
              </a:rPr>
              <a:t>Grows socially and emotionally</a:t>
            </a:r>
          </a:p>
          <a:p>
            <a:r>
              <a:rPr lang="en-GB" dirty="0">
                <a:latin typeface="Calibri" panose="020F0502020204030204" pitchFamily="34" charset="0"/>
              </a:rPr>
              <a:t>Builds character and values </a:t>
            </a:r>
          </a:p>
          <a:p>
            <a:r>
              <a:rPr lang="en-US" dirty="0">
                <a:latin typeface="Calibri" panose="020F0502020204030204" pitchFamily="34" charset="0"/>
              </a:rPr>
              <a:t>Leads a healthy active lifestyle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</a:rPr>
              <a:t>HANDS _</a:t>
            </a:r>
            <a:endParaRPr lang="en-GB" sz="1400" dirty="0">
              <a:latin typeface="Calibri" panose="020F0502020204030204" pitchFamily="34" charset="0"/>
            </a:endParaRPr>
          </a:p>
          <a:p>
            <a:r>
              <a:rPr lang="en-GB" sz="1400" dirty="0">
                <a:latin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</a:rPr>
              <a:t>THE </a:t>
            </a:r>
            <a:r>
              <a:rPr lang="en-GB" u="sng" dirty="0">
                <a:latin typeface="Calibri" panose="020F0502020204030204" pitchFamily="34" charset="0"/>
              </a:rPr>
              <a:t>DOING </a:t>
            </a:r>
            <a:r>
              <a:rPr lang="en-GB" dirty="0">
                <a:latin typeface="Calibri" panose="020F0502020204030204" pitchFamily="34" charset="0"/>
              </a:rPr>
              <a:t>PHYSICAL BEING:</a:t>
            </a:r>
          </a:p>
          <a:p>
            <a:r>
              <a:rPr lang="en-GB" dirty="0">
                <a:latin typeface="Calibri" panose="020F0502020204030204" pitchFamily="34" charset="0"/>
              </a:rPr>
              <a:t>Physically competent</a:t>
            </a:r>
          </a:p>
          <a:p>
            <a:r>
              <a:rPr lang="en-GB" dirty="0">
                <a:latin typeface="Calibri" panose="020F0502020204030204" pitchFamily="34" charset="0"/>
              </a:rPr>
              <a:t>Grows and develops</a:t>
            </a:r>
          </a:p>
          <a:p>
            <a:r>
              <a:rPr lang="en-GB" dirty="0">
                <a:latin typeface="Calibri" panose="020F0502020204030204" pitchFamily="34" charset="0"/>
              </a:rPr>
              <a:t>Physically active</a:t>
            </a:r>
          </a:p>
          <a:p>
            <a:r>
              <a:rPr lang="en-GB" dirty="0">
                <a:latin typeface="Calibri" panose="020F0502020204030204" pitchFamily="34" charset="0"/>
              </a:rPr>
              <a:t>Competitive 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</a:rPr>
              <a:t>TASK:</a:t>
            </a:r>
          </a:p>
          <a:p>
            <a:pPr marL="0" indent="0">
              <a:buNone/>
            </a:pPr>
            <a:r>
              <a:rPr lang="en-GB" sz="2300" dirty="0">
                <a:latin typeface="Calibri" panose="020F0502020204030204" pitchFamily="34" charset="0"/>
              </a:rPr>
              <a:t>Using the appropriate thought bubbles please write down three activities/actions/events that have gone well in your PE &amp; sport provision this year.</a:t>
            </a:r>
          </a:p>
        </p:txBody>
      </p:sp>
    </p:spTree>
    <p:extLst>
      <p:ext uri="{BB962C8B-B14F-4D97-AF65-F5344CB8AC3E}">
        <p14:creationId xmlns:p14="http://schemas.microsoft.com/office/powerpoint/2010/main" val="1208180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BAADAA-679B-4E8F-AA12-B4E8FB3C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School Games in the Spring Term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F8F87B4-3E4D-4B4E-A0DE-4B8DEC965A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Spring Term Competitions:</a:t>
            </a:r>
          </a:p>
          <a:p>
            <a:r>
              <a:rPr lang="en-GB" dirty="0" err="1"/>
              <a:t>Sportshall</a:t>
            </a:r>
            <a:r>
              <a:rPr lang="en-GB" dirty="0"/>
              <a:t> Athletics</a:t>
            </a:r>
          </a:p>
          <a:p>
            <a:r>
              <a:rPr lang="en-GB" dirty="0"/>
              <a:t>Hi 5 Netball – 28th Jan &amp; 5th Feb</a:t>
            </a:r>
          </a:p>
          <a:p>
            <a:r>
              <a:rPr lang="en-GB" dirty="0"/>
              <a:t>Sitting Volleyball – 12th Feb</a:t>
            </a:r>
          </a:p>
          <a:p>
            <a:r>
              <a:rPr lang="en-GB" dirty="0" err="1"/>
              <a:t>Quicksticks</a:t>
            </a:r>
            <a:r>
              <a:rPr lang="en-GB" dirty="0"/>
              <a:t> Hockey – 15th Feb</a:t>
            </a:r>
          </a:p>
          <a:p>
            <a:r>
              <a:rPr lang="en-GB" dirty="0"/>
              <a:t>Mega Fest Rugby – 1st March</a:t>
            </a:r>
          </a:p>
          <a:p>
            <a:r>
              <a:rPr lang="en-GB" dirty="0"/>
              <a:t>Y3/4 KS Gymnastics – 1st April </a:t>
            </a:r>
          </a:p>
          <a:p>
            <a:r>
              <a:rPr lang="en-GB" dirty="0"/>
              <a:t>Y5/6 KS Gymnastics – 3rd April </a:t>
            </a:r>
          </a:p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615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13C4C9-B308-43F0-A9E2-CC254121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 – new formats of spring competitions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0B67ABD-0132-401E-BED8-41B035A7C2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Key Steps Gymnastics</a:t>
            </a:r>
          </a:p>
          <a:p>
            <a:pPr lvl="1"/>
            <a:r>
              <a:rPr lang="en-GB" dirty="0"/>
              <a:t>Spread over 2 dates again</a:t>
            </a:r>
          </a:p>
          <a:p>
            <a:pPr lvl="1"/>
            <a:r>
              <a:rPr lang="en-GB" dirty="0"/>
              <a:t>Judging course in 2020</a:t>
            </a:r>
          </a:p>
          <a:p>
            <a:pPr lvl="1"/>
            <a:r>
              <a:rPr lang="en-GB" dirty="0"/>
              <a:t>Body Management added?</a:t>
            </a:r>
          </a:p>
          <a:p>
            <a:pPr lvl="1"/>
            <a:r>
              <a:rPr lang="en-GB" dirty="0"/>
              <a:t>Advanced event?</a:t>
            </a:r>
          </a:p>
          <a:p>
            <a:pPr lvl="1"/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F5229DB-4AA7-4697-AA70-A47B347670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err="1"/>
              <a:t>Sportshall</a:t>
            </a:r>
            <a:r>
              <a:rPr lang="en-GB" dirty="0"/>
              <a:t> Athletics</a:t>
            </a:r>
          </a:p>
          <a:p>
            <a:r>
              <a:rPr lang="en-GB" dirty="0"/>
              <a:t>Split into morning and afternoon sessions</a:t>
            </a:r>
          </a:p>
          <a:p>
            <a:r>
              <a:rPr lang="en-GB" dirty="0"/>
              <a:t>2 venues </a:t>
            </a:r>
          </a:p>
          <a:p>
            <a:r>
              <a:rPr lang="en-GB" dirty="0"/>
              <a:t>External organisation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3604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London School Games – Spring Finals</a:t>
            </a:r>
            <a:br>
              <a:rPr lang="en-GB" dirty="0"/>
            </a:br>
            <a:r>
              <a:rPr lang="en-GB" dirty="0" err="1"/>
              <a:t>Wandsworth</a:t>
            </a:r>
            <a:r>
              <a:rPr lang="en-GB" dirty="0"/>
              <a:t> Teams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2nd </a:t>
            </a:r>
            <a:r>
              <a:rPr lang="en-GB" dirty="0" err="1">
                <a:solidFill>
                  <a:schemeClr val="tx1"/>
                </a:solidFill>
              </a:rPr>
              <a:t>Ravenstone</a:t>
            </a:r>
            <a:r>
              <a:rPr lang="en-GB" dirty="0">
                <a:solidFill>
                  <a:schemeClr val="tx1"/>
                </a:solidFill>
              </a:rPr>
              <a:t> – </a:t>
            </a:r>
            <a:r>
              <a:rPr lang="en-GB" dirty="0" err="1">
                <a:solidFill>
                  <a:schemeClr val="tx1"/>
                </a:solidFill>
              </a:rPr>
              <a:t>Sportshall</a:t>
            </a:r>
            <a:r>
              <a:rPr lang="en-GB" dirty="0">
                <a:solidFill>
                  <a:schemeClr val="tx1"/>
                </a:solidFill>
              </a:rPr>
              <a:t> Athletics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3</a:t>
            </a:r>
            <a:r>
              <a:rPr lang="en-GB" baseline="30000" dirty="0">
                <a:solidFill>
                  <a:schemeClr val="tx1"/>
                </a:solidFill>
              </a:rPr>
              <a:t>rd</a:t>
            </a:r>
            <a:r>
              <a:rPr lang="en-GB" dirty="0">
                <a:solidFill>
                  <a:schemeClr val="tx1"/>
                </a:solidFill>
              </a:rPr>
              <a:t> Honeywell  - </a:t>
            </a:r>
            <a:r>
              <a:rPr lang="en-GB" dirty="0" err="1">
                <a:solidFill>
                  <a:schemeClr val="tx1"/>
                </a:solidFill>
              </a:rPr>
              <a:t>Quicksticks</a:t>
            </a:r>
            <a:r>
              <a:rPr lang="en-GB" dirty="0">
                <a:solidFill>
                  <a:schemeClr val="tx1"/>
                </a:solidFill>
              </a:rPr>
              <a:t> Hockey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8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The Roche - Hi5 Netball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13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Sacred Heart – </a:t>
            </a:r>
            <a:r>
              <a:rPr lang="en-GB" dirty="0" err="1">
                <a:solidFill>
                  <a:schemeClr val="tx1"/>
                </a:solidFill>
              </a:rPr>
              <a:t>Boccia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13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Swaffield</a:t>
            </a:r>
            <a:r>
              <a:rPr lang="en-GB" dirty="0">
                <a:solidFill>
                  <a:schemeClr val="tx1"/>
                </a:solidFill>
              </a:rPr>
              <a:t> – Sitting Volleyball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14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Sheringdale</a:t>
            </a:r>
            <a:r>
              <a:rPr lang="en-GB" dirty="0">
                <a:solidFill>
                  <a:schemeClr val="tx1"/>
                </a:solidFill>
              </a:rPr>
              <a:t> -  Tag Rugby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25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Shaftesbury Park - Girls Football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RFU Mega Fest – St Anne’s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157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63E5D6-A2B1-4980-B91D-2283B23C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Summer Events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911C40-55F6-4DCF-AA39-D591A9DCAC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Pathway events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A3EA152-8690-4815-82BA-0F19BA4E10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Festivals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3BB1C9D-088F-4B7E-8D1B-590810EE04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412632" cy="3304117"/>
          </a:xfrm>
        </p:spPr>
        <p:txBody>
          <a:bodyPr>
            <a:normAutofit/>
          </a:bodyPr>
          <a:lstStyle/>
          <a:p>
            <a:r>
              <a:rPr lang="en-GB" sz="1600" dirty="0"/>
              <a:t>Year 2/3 – Tooting Bec – 10th May</a:t>
            </a:r>
          </a:p>
          <a:p>
            <a:r>
              <a:rPr lang="en-GB" sz="1600" dirty="0"/>
              <a:t>Year 2/3 – King George’s – 11th May</a:t>
            </a:r>
          </a:p>
          <a:p>
            <a:r>
              <a:rPr lang="en-GB" sz="1600" dirty="0"/>
              <a:t>Year 3/4 Girls Football Festival -18</a:t>
            </a:r>
            <a:r>
              <a:rPr lang="en-GB" sz="1600" baseline="30000" dirty="0"/>
              <a:t>th</a:t>
            </a:r>
            <a:r>
              <a:rPr lang="en-GB" sz="1600" dirty="0"/>
              <a:t> June</a:t>
            </a:r>
          </a:p>
          <a:p>
            <a:r>
              <a:rPr lang="en-GB" sz="1600" dirty="0"/>
              <a:t>Year 5 Boys Football – 24</a:t>
            </a:r>
            <a:r>
              <a:rPr lang="en-GB" sz="1600" baseline="30000" dirty="0"/>
              <a:t>th</a:t>
            </a:r>
            <a:r>
              <a:rPr lang="en-GB" sz="1600" dirty="0"/>
              <a:t> June</a:t>
            </a:r>
          </a:p>
          <a:p>
            <a:r>
              <a:rPr lang="en-GB" sz="1600" dirty="0"/>
              <a:t>Year 5 Girls Football – 1st July</a:t>
            </a:r>
          </a:p>
          <a:p>
            <a:r>
              <a:rPr lang="en-GB" sz="1600" dirty="0"/>
              <a:t>Cricket Festival – Year 3&amp;4 – 5th July</a:t>
            </a:r>
          </a:p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58336DC0-8A9B-4B99-AC5E-C28B3E599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r>
              <a:rPr lang="en-GB" sz="1700" dirty="0"/>
              <a:t>Tri Golf  -15th May</a:t>
            </a:r>
          </a:p>
          <a:p>
            <a:r>
              <a:rPr lang="en-GB" sz="1700" dirty="0"/>
              <a:t>Boys Cricket – 21st May</a:t>
            </a:r>
          </a:p>
          <a:p>
            <a:pPr lvl="0">
              <a:buClr>
                <a:srgbClr val="90C226"/>
              </a:buClr>
            </a:pPr>
            <a:r>
              <a:rPr lang="en-GB" sz="1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Mini Tennis Orange – 22</a:t>
            </a:r>
            <a:r>
              <a:rPr lang="en-GB" sz="1700" baseline="30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nd</a:t>
            </a:r>
            <a:r>
              <a:rPr lang="en-GB" sz="1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May</a:t>
            </a:r>
            <a:endParaRPr lang="en-GB" sz="1700" dirty="0"/>
          </a:p>
          <a:p>
            <a:r>
              <a:rPr lang="en-GB" sz="1700" dirty="0"/>
              <a:t>Mini Tennis Red – 6th June</a:t>
            </a:r>
          </a:p>
          <a:p>
            <a:r>
              <a:rPr lang="en-GB" sz="1700" dirty="0"/>
              <a:t>3v3 Basketball –May/June</a:t>
            </a:r>
          </a:p>
          <a:p>
            <a:r>
              <a:rPr lang="en-GB" sz="1700" dirty="0"/>
              <a:t>Girls Cricket – 11th June</a:t>
            </a:r>
          </a:p>
          <a:p>
            <a:r>
              <a:rPr lang="en-GB" sz="1700" dirty="0" err="1"/>
              <a:t>Quadkids</a:t>
            </a:r>
            <a:r>
              <a:rPr lang="en-GB" sz="1700" dirty="0"/>
              <a:t> Athletics  - 13th June</a:t>
            </a:r>
          </a:p>
          <a:p>
            <a:r>
              <a:rPr lang="en-GB" sz="1700" dirty="0"/>
              <a:t>Y5 Cricket – 27</a:t>
            </a:r>
            <a:r>
              <a:rPr lang="en-GB" sz="1700" baseline="30000" dirty="0"/>
              <a:t>th</a:t>
            </a:r>
            <a:r>
              <a:rPr lang="en-GB" sz="1700" dirty="0"/>
              <a:t> June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2761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London School Games – Summer Finals</a:t>
            </a:r>
            <a:br>
              <a:rPr lang="en-GB" dirty="0"/>
            </a:br>
            <a:r>
              <a:rPr lang="en-GB" dirty="0" err="1"/>
              <a:t>Wandsworth</a:t>
            </a:r>
            <a:r>
              <a:rPr lang="en-GB" dirty="0"/>
              <a:t> Teams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2</a:t>
            </a:r>
            <a:r>
              <a:rPr lang="en-GB" baseline="30000" dirty="0">
                <a:solidFill>
                  <a:schemeClr val="tx1"/>
                </a:solidFill>
              </a:rPr>
              <a:t>nd</a:t>
            </a:r>
            <a:r>
              <a:rPr lang="en-GB" dirty="0">
                <a:solidFill>
                  <a:schemeClr val="tx1"/>
                </a:solidFill>
              </a:rPr>
              <a:t> Thomas’s Clapham – Girls Cricket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3</a:t>
            </a:r>
            <a:r>
              <a:rPr lang="en-GB" baseline="30000" dirty="0">
                <a:solidFill>
                  <a:schemeClr val="tx1"/>
                </a:solidFill>
              </a:rPr>
              <a:t>rd</a:t>
            </a:r>
            <a:r>
              <a:rPr lang="en-GB" dirty="0">
                <a:solidFill>
                  <a:schemeClr val="tx1"/>
                </a:solidFill>
              </a:rPr>
              <a:t> Prospect House – Best Cricket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5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Ravenstone</a:t>
            </a:r>
            <a:r>
              <a:rPr lang="en-GB" dirty="0">
                <a:solidFill>
                  <a:schemeClr val="tx1"/>
                </a:solidFill>
              </a:rPr>
              <a:t> – Quad kids Athletics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6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Riversdale  - KS2 Gymnastics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8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Riversdale - Basketball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11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Swaffield</a:t>
            </a:r>
            <a:r>
              <a:rPr lang="en-GB" dirty="0">
                <a:solidFill>
                  <a:schemeClr val="tx1"/>
                </a:solidFill>
              </a:rPr>
              <a:t> – Y5/6 Tennis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13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Belleville -  Y3/4 Tennis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20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Honeywell – KS3 Gymnastics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Girls Football Festival – </a:t>
            </a:r>
            <a:r>
              <a:rPr lang="en-GB" dirty="0" err="1">
                <a:solidFill>
                  <a:schemeClr val="tx1"/>
                </a:solidFill>
              </a:rPr>
              <a:t>Granard</a:t>
            </a:r>
            <a:endParaRPr lang="en-GB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43753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1459</TotalTime>
  <Words>1163</Words>
  <Application>Microsoft Office PowerPoint</Application>
  <PresentationFormat>Widescreen</PresentationFormat>
  <Paragraphs>233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Agenda-Light</vt:lpstr>
      <vt:lpstr>Arial</vt:lpstr>
      <vt:lpstr>Calibri</vt:lpstr>
      <vt:lpstr>Petrol</vt:lpstr>
      <vt:lpstr>Trebuchet MS</vt:lpstr>
      <vt:lpstr>Wingdings 3</vt:lpstr>
      <vt:lpstr>Facet</vt:lpstr>
      <vt:lpstr>Office Theme</vt:lpstr>
      <vt:lpstr>Wandsworth School Games</vt:lpstr>
      <vt:lpstr>What’s Going On?</vt:lpstr>
      <vt:lpstr>Developing well balanced young people through Physical Education</vt:lpstr>
      <vt:lpstr>HEAD, HANDS, HEART  Ice, Ice baby Icebreaker</vt:lpstr>
      <vt:lpstr>School Games in the Spring Term</vt:lpstr>
      <vt:lpstr>Discussion – new formats of spring competitions</vt:lpstr>
      <vt:lpstr>London School Games – Spring Finals Wandsworth Teams</vt:lpstr>
      <vt:lpstr>Summer Events </vt:lpstr>
      <vt:lpstr>London School Games – Summer Finals Wandsworth Teams</vt:lpstr>
      <vt:lpstr>SCHOOL GAMES MARK 2019 –  The story so far………</vt:lpstr>
      <vt:lpstr>SCHOOL GAMES MARK 2019  www.yourschoolgames.co.uk website:  </vt:lpstr>
      <vt:lpstr>TOP TIPS for the SGM Application </vt:lpstr>
      <vt:lpstr>Courses for Teachers</vt:lpstr>
      <vt:lpstr>CPD Courses 2020</vt:lpstr>
      <vt:lpstr>PowerPoint Presentation</vt:lpstr>
      <vt:lpstr>What is The Racket Pack?</vt:lpstr>
      <vt:lpstr>How does The Racket  Pack work?</vt:lpstr>
      <vt:lpstr>How is The Racket Pack delivered?</vt:lpstr>
      <vt:lpstr>Is there a resource for  The Racket Pack?</vt:lpstr>
      <vt:lpstr>Is there a competition format?</vt:lpstr>
      <vt:lpstr>Wandsworth Racket Pack Programme 2019/20</vt:lpstr>
      <vt:lpstr>Spencer Lynx Hockey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Wandsworth School Games</dc:title>
  <dc:creator>Nick Miller</dc:creator>
  <cp:lastModifiedBy>Nick Miller</cp:lastModifiedBy>
  <cp:revision>127</cp:revision>
  <dcterms:created xsi:type="dcterms:W3CDTF">2018-10-06T18:15:59Z</dcterms:created>
  <dcterms:modified xsi:type="dcterms:W3CDTF">2019-07-17T14:31:49Z</dcterms:modified>
</cp:coreProperties>
</file>