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33" r:id="rId4"/>
    <p:sldId id="334" r:id="rId5"/>
    <p:sldId id="329" r:id="rId6"/>
    <p:sldId id="331" r:id="rId7"/>
    <p:sldId id="332" r:id="rId8"/>
    <p:sldId id="318" r:id="rId9"/>
    <p:sldId id="337" r:id="rId10"/>
    <p:sldId id="338" r:id="rId11"/>
    <p:sldId id="326" r:id="rId12"/>
    <p:sldId id="330" r:id="rId13"/>
    <p:sldId id="267" r:id="rId14"/>
    <p:sldId id="335" r:id="rId15"/>
    <p:sldId id="336" r:id="rId16"/>
    <p:sldId id="328" r:id="rId17"/>
    <p:sldId id="268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Miller" initials="NM" lastIdx="1" clrIdx="0">
    <p:extLst>
      <p:ext uri="{19B8F6BF-5375-455C-9EA6-DF929625EA0E}">
        <p15:presenceInfo xmlns:p15="http://schemas.microsoft.com/office/powerpoint/2012/main" userId="9d7ef128a297ec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6T13:55:04.807" idx="1">
    <p:pos x="5852" y="409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FBE3D-AFEF-43AD-8C34-E364632B6755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EEF117-99AD-4A5B-A39A-506CCAD9E970}">
      <dgm:prSet phldrT="[Text]"/>
      <dgm:spPr/>
      <dgm:t>
        <a:bodyPr/>
        <a:lstStyle/>
        <a:p>
          <a:r>
            <a:rPr lang="en-US" dirty="0" smtClean="0"/>
            <a:t>1.37 million</a:t>
          </a:r>
          <a:endParaRPr lang="en-US" dirty="0"/>
        </a:p>
      </dgm:t>
    </dgm:pt>
    <dgm:pt modelId="{932F3043-2A64-44D0-A3B0-54DED84A764C}" type="parTrans" cxnId="{68ECB512-26FC-48E4-969C-ECD36240B4AC}">
      <dgm:prSet/>
      <dgm:spPr/>
      <dgm:t>
        <a:bodyPr/>
        <a:lstStyle/>
        <a:p>
          <a:endParaRPr lang="en-US"/>
        </a:p>
      </dgm:t>
    </dgm:pt>
    <dgm:pt modelId="{CA769CE3-2428-4386-AEAE-B563D12419F2}" type="sibTrans" cxnId="{68ECB512-26FC-48E4-969C-ECD36240B4AC}">
      <dgm:prSet/>
      <dgm:spPr/>
      <dgm:t>
        <a:bodyPr/>
        <a:lstStyle/>
        <a:p>
          <a:endParaRPr lang="en-US"/>
        </a:p>
      </dgm:t>
    </dgm:pt>
    <dgm:pt modelId="{9F45F853-E924-4169-B68A-DC7CFB013BFE}">
      <dgm:prSet phldrT="[Text]"/>
      <dgm:spPr/>
      <dgm:t>
        <a:bodyPr/>
        <a:lstStyle/>
        <a:p>
          <a:r>
            <a:rPr lang="en-US" dirty="0" smtClean="0"/>
            <a:t>National SEND Reference Group</a:t>
          </a:r>
          <a:endParaRPr lang="en-US" dirty="0"/>
        </a:p>
      </dgm:t>
    </dgm:pt>
    <dgm:pt modelId="{0D42770B-FB4B-4D95-8F57-79DC826403BD}" type="parTrans" cxnId="{AEFA0D18-1408-4626-9F5E-6EBD0DDC8E80}">
      <dgm:prSet/>
      <dgm:spPr/>
      <dgm:t>
        <a:bodyPr/>
        <a:lstStyle/>
        <a:p>
          <a:endParaRPr lang="en-US"/>
        </a:p>
      </dgm:t>
    </dgm:pt>
    <dgm:pt modelId="{94E44485-3326-4D21-9A0F-160F70951217}" type="sibTrans" cxnId="{AEFA0D18-1408-4626-9F5E-6EBD0DDC8E80}">
      <dgm:prSet/>
      <dgm:spPr/>
      <dgm:t>
        <a:bodyPr/>
        <a:lstStyle/>
        <a:p>
          <a:endParaRPr lang="en-US"/>
        </a:p>
      </dgm:t>
    </dgm:pt>
    <dgm:pt modelId="{22A910B8-1690-45C8-B0D7-448BADE7B5CB}">
      <dgm:prSet phldrT="[Text]"/>
      <dgm:spPr/>
      <dgm:t>
        <a:bodyPr/>
        <a:lstStyle/>
        <a:p>
          <a:r>
            <a:rPr lang="en-US" dirty="0" smtClean="0"/>
            <a:t>45% Parents say their disabled children’s physical health has declined during lockdown</a:t>
          </a:r>
          <a:endParaRPr lang="en-US" dirty="0"/>
        </a:p>
      </dgm:t>
    </dgm:pt>
    <dgm:pt modelId="{1FD1C7BB-D3A5-45CF-AB91-3649C896DF9F}" type="parTrans" cxnId="{CCD7495E-2C36-4E39-B494-BF4CE4707B67}">
      <dgm:prSet/>
      <dgm:spPr/>
      <dgm:t>
        <a:bodyPr/>
        <a:lstStyle/>
        <a:p>
          <a:endParaRPr lang="en-US"/>
        </a:p>
      </dgm:t>
    </dgm:pt>
    <dgm:pt modelId="{E58E3437-3690-4124-9DE6-411C9D206789}" type="sibTrans" cxnId="{CCD7495E-2C36-4E39-B494-BF4CE4707B67}">
      <dgm:prSet/>
      <dgm:spPr/>
      <dgm:t>
        <a:bodyPr/>
        <a:lstStyle/>
        <a:p>
          <a:endParaRPr lang="en-US"/>
        </a:p>
      </dgm:t>
    </dgm:pt>
    <dgm:pt modelId="{2921D5A7-7EE2-4725-82C2-77A9A0716886}" type="pres">
      <dgm:prSet presAssocID="{C5EFBE3D-AFEF-43AD-8C34-E364632B675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96921F8-142F-43F2-9CF9-F92C205ACC30}" type="pres">
      <dgm:prSet presAssocID="{DEEEF117-99AD-4A5B-A39A-506CCAD9E970}" presName="composite" presStyleCnt="0"/>
      <dgm:spPr/>
    </dgm:pt>
    <dgm:pt modelId="{436B3170-53DE-4309-9171-1F3F40A261FB}" type="pres">
      <dgm:prSet presAssocID="{DEEEF117-99AD-4A5B-A39A-506CCAD9E97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8877F-F75F-47BE-8C27-412E24CDDB58}" type="pres">
      <dgm:prSet presAssocID="{DEEEF117-99AD-4A5B-A39A-506CCAD9E970}" presName="Accent1" presStyleLbl="parChTrans1D1" presStyleIdx="0" presStyleCnt="3"/>
      <dgm:spPr/>
    </dgm:pt>
    <dgm:pt modelId="{0B071682-69A5-433E-BF8D-646E233C0B84}" type="pres">
      <dgm:prSet presAssocID="{DEEEF117-99AD-4A5B-A39A-506CCAD9E970}" presName="Image" presStyleLbl="align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61800CC-EE0D-4261-ADDF-5834EFE6223F}" type="pres">
      <dgm:prSet presAssocID="{CA769CE3-2428-4386-AEAE-B563D12419F2}" presName="sibTrans" presStyleCnt="0"/>
      <dgm:spPr/>
    </dgm:pt>
    <dgm:pt modelId="{60F4ABFF-C974-4294-A794-80FD978AB9F0}" type="pres">
      <dgm:prSet presAssocID="{9F45F853-E924-4169-B68A-DC7CFB013BFE}" presName="composite" presStyleCnt="0"/>
      <dgm:spPr/>
    </dgm:pt>
    <dgm:pt modelId="{C60F5AD7-3C97-4328-9377-3DF05C336DBA}" type="pres">
      <dgm:prSet presAssocID="{9F45F853-E924-4169-B68A-DC7CFB013BF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300CC-74B0-4762-81D6-4E6DDEB1B6F6}" type="pres">
      <dgm:prSet presAssocID="{9F45F853-E924-4169-B68A-DC7CFB013BFE}" presName="Accent1" presStyleLbl="parChTrans1D1" presStyleIdx="1" presStyleCnt="3"/>
      <dgm:spPr/>
    </dgm:pt>
    <dgm:pt modelId="{0BDE59EB-8CF9-499F-A4E5-9C5B3EF2B789}" type="pres">
      <dgm:prSet presAssocID="{9F45F853-E924-4169-B68A-DC7CFB013BFE}" presName="Image" presStyleLbl="align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6EBF16E-4E04-44B7-8923-FF475AC08A1F}" type="pres">
      <dgm:prSet presAssocID="{94E44485-3326-4D21-9A0F-160F70951217}" presName="sibTrans" presStyleCnt="0"/>
      <dgm:spPr/>
    </dgm:pt>
    <dgm:pt modelId="{76849E04-7600-4F57-9D51-1789CB7C8B5E}" type="pres">
      <dgm:prSet presAssocID="{22A910B8-1690-45C8-B0D7-448BADE7B5CB}" presName="composite" presStyleCnt="0"/>
      <dgm:spPr/>
    </dgm:pt>
    <dgm:pt modelId="{40DD0EA8-E6B8-4BB1-BA53-7B6FF1B87C4E}" type="pres">
      <dgm:prSet presAssocID="{22A910B8-1690-45C8-B0D7-448BADE7B5C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70DD0-2EE0-438A-962F-247FCA7AD427}" type="pres">
      <dgm:prSet presAssocID="{22A910B8-1690-45C8-B0D7-448BADE7B5CB}" presName="Accent1" presStyleLbl="parChTrans1D1" presStyleIdx="2" presStyleCnt="3"/>
      <dgm:spPr/>
    </dgm:pt>
    <dgm:pt modelId="{2D925231-B0F2-43F8-A188-8657F14D8584}" type="pres">
      <dgm:prSet presAssocID="{22A910B8-1690-45C8-B0D7-448BADE7B5CB}" presName="Image" presStyleLbl="align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2DBDC88A-A8A2-47FE-94BB-B1FD87173D89}" type="presOf" srcId="{22A910B8-1690-45C8-B0D7-448BADE7B5CB}" destId="{40DD0EA8-E6B8-4BB1-BA53-7B6FF1B87C4E}" srcOrd="0" destOrd="0" presId="urn:microsoft.com/office/officeart/2011/layout/Picture Frame"/>
    <dgm:cxn modelId="{E4B3B79C-49F5-4D51-A100-D93D787E2FF3}" type="presOf" srcId="{C5EFBE3D-AFEF-43AD-8C34-E364632B6755}" destId="{2921D5A7-7EE2-4725-82C2-77A9A0716886}" srcOrd="0" destOrd="0" presId="urn:microsoft.com/office/officeart/2011/layout/Picture Frame"/>
    <dgm:cxn modelId="{6BC4C68B-88FA-478D-A14D-E03112393078}" type="presOf" srcId="{DEEEF117-99AD-4A5B-A39A-506CCAD9E970}" destId="{436B3170-53DE-4309-9171-1F3F40A261FB}" srcOrd="0" destOrd="0" presId="urn:microsoft.com/office/officeart/2011/layout/Picture Frame"/>
    <dgm:cxn modelId="{D74402B4-B3F8-44B6-8DB7-7BFEB449EC35}" type="presOf" srcId="{9F45F853-E924-4169-B68A-DC7CFB013BFE}" destId="{C60F5AD7-3C97-4328-9377-3DF05C336DBA}" srcOrd="0" destOrd="0" presId="urn:microsoft.com/office/officeart/2011/layout/Picture Frame"/>
    <dgm:cxn modelId="{68ECB512-26FC-48E4-969C-ECD36240B4AC}" srcId="{C5EFBE3D-AFEF-43AD-8C34-E364632B6755}" destId="{DEEEF117-99AD-4A5B-A39A-506CCAD9E970}" srcOrd="0" destOrd="0" parTransId="{932F3043-2A64-44D0-A3B0-54DED84A764C}" sibTransId="{CA769CE3-2428-4386-AEAE-B563D12419F2}"/>
    <dgm:cxn modelId="{AEFA0D18-1408-4626-9F5E-6EBD0DDC8E80}" srcId="{C5EFBE3D-AFEF-43AD-8C34-E364632B6755}" destId="{9F45F853-E924-4169-B68A-DC7CFB013BFE}" srcOrd="1" destOrd="0" parTransId="{0D42770B-FB4B-4D95-8F57-79DC826403BD}" sibTransId="{94E44485-3326-4D21-9A0F-160F70951217}"/>
    <dgm:cxn modelId="{CCD7495E-2C36-4E39-B494-BF4CE4707B67}" srcId="{C5EFBE3D-AFEF-43AD-8C34-E364632B6755}" destId="{22A910B8-1690-45C8-B0D7-448BADE7B5CB}" srcOrd="2" destOrd="0" parTransId="{1FD1C7BB-D3A5-45CF-AB91-3649C896DF9F}" sibTransId="{E58E3437-3690-4124-9DE6-411C9D206789}"/>
    <dgm:cxn modelId="{F4A74E3C-8CAA-497D-88EA-16A0D96543D1}" type="presParOf" srcId="{2921D5A7-7EE2-4725-82C2-77A9A0716886}" destId="{B96921F8-142F-43F2-9CF9-F92C205ACC30}" srcOrd="0" destOrd="0" presId="urn:microsoft.com/office/officeart/2011/layout/Picture Frame"/>
    <dgm:cxn modelId="{8F47C22F-A5C8-40BB-8BD7-632D3EF30BD6}" type="presParOf" srcId="{B96921F8-142F-43F2-9CF9-F92C205ACC30}" destId="{436B3170-53DE-4309-9171-1F3F40A261FB}" srcOrd="0" destOrd="0" presId="urn:microsoft.com/office/officeart/2011/layout/Picture Frame"/>
    <dgm:cxn modelId="{9299D851-C1CA-4F2E-88FD-FD2B59DC9181}" type="presParOf" srcId="{B96921F8-142F-43F2-9CF9-F92C205ACC30}" destId="{ADC8877F-F75F-47BE-8C27-412E24CDDB58}" srcOrd="1" destOrd="0" presId="urn:microsoft.com/office/officeart/2011/layout/Picture Frame"/>
    <dgm:cxn modelId="{8C7EF5DA-6F7E-4FB9-8F0E-7263D3869D2F}" type="presParOf" srcId="{B96921F8-142F-43F2-9CF9-F92C205ACC30}" destId="{0B071682-69A5-433E-BF8D-646E233C0B84}" srcOrd="2" destOrd="0" presId="urn:microsoft.com/office/officeart/2011/layout/Picture Frame"/>
    <dgm:cxn modelId="{DA9FC813-9A44-4B68-81C3-3C2ED1ECD4E5}" type="presParOf" srcId="{2921D5A7-7EE2-4725-82C2-77A9A0716886}" destId="{C61800CC-EE0D-4261-ADDF-5834EFE6223F}" srcOrd="1" destOrd="0" presId="urn:microsoft.com/office/officeart/2011/layout/Picture Frame"/>
    <dgm:cxn modelId="{14C2048D-AFC4-4A46-83E8-923235F0FE2C}" type="presParOf" srcId="{2921D5A7-7EE2-4725-82C2-77A9A0716886}" destId="{60F4ABFF-C974-4294-A794-80FD978AB9F0}" srcOrd="2" destOrd="0" presId="urn:microsoft.com/office/officeart/2011/layout/Picture Frame"/>
    <dgm:cxn modelId="{D5D6CA03-1DB7-42F1-951B-300DECA380EC}" type="presParOf" srcId="{60F4ABFF-C974-4294-A794-80FD978AB9F0}" destId="{C60F5AD7-3C97-4328-9377-3DF05C336DBA}" srcOrd="0" destOrd="0" presId="urn:microsoft.com/office/officeart/2011/layout/Picture Frame"/>
    <dgm:cxn modelId="{CB093D12-2719-421D-B823-66757E675945}" type="presParOf" srcId="{60F4ABFF-C974-4294-A794-80FD978AB9F0}" destId="{40F300CC-74B0-4762-81D6-4E6DDEB1B6F6}" srcOrd="1" destOrd="0" presId="urn:microsoft.com/office/officeart/2011/layout/Picture Frame"/>
    <dgm:cxn modelId="{2B20C47E-AE0D-4EE1-9575-3668E3EA9E0A}" type="presParOf" srcId="{60F4ABFF-C974-4294-A794-80FD978AB9F0}" destId="{0BDE59EB-8CF9-499F-A4E5-9C5B3EF2B789}" srcOrd="2" destOrd="0" presId="urn:microsoft.com/office/officeart/2011/layout/Picture Frame"/>
    <dgm:cxn modelId="{C00C7CE6-C2B7-4DFF-BFD2-32201626CF72}" type="presParOf" srcId="{2921D5A7-7EE2-4725-82C2-77A9A0716886}" destId="{E6EBF16E-4E04-44B7-8923-FF475AC08A1F}" srcOrd="3" destOrd="0" presId="urn:microsoft.com/office/officeart/2011/layout/Picture Frame"/>
    <dgm:cxn modelId="{47268799-B55B-44DC-A1B1-DF475EFEDBA0}" type="presParOf" srcId="{2921D5A7-7EE2-4725-82C2-77A9A0716886}" destId="{76849E04-7600-4F57-9D51-1789CB7C8B5E}" srcOrd="4" destOrd="0" presId="urn:microsoft.com/office/officeart/2011/layout/Picture Frame"/>
    <dgm:cxn modelId="{5AA8A4AD-B49F-4B6D-BEDA-2E178D10097B}" type="presParOf" srcId="{76849E04-7600-4F57-9D51-1789CB7C8B5E}" destId="{40DD0EA8-E6B8-4BB1-BA53-7B6FF1B87C4E}" srcOrd="0" destOrd="0" presId="urn:microsoft.com/office/officeart/2011/layout/Picture Frame"/>
    <dgm:cxn modelId="{87479141-2AE5-4DBB-8D57-A84301C6B27F}" type="presParOf" srcId="{76849E04-7600-4F57-9D51-1789CB7C8B5E}" destId="{7EF70DD0-2EE0-438A-962F-247FCA7AD427}" srcOrd="1" destOrd="0" presId="urn:microsoft.com/office/officeart/2011/layout/Picture Frame"/>
    <dgm:cxn modelId="{450003EC-9245-4466-9B00-5AFB65CAF222}" type="presParOf" srcId="{76849E04-7600-4F57-9D51-1789CB7C8B5E}" destId="{2D925231-B0F2-43F8-A188-8657F14D8584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25231-B0F2-43F8-A188-8657F14D8584}">
      <dsp:nvSpPr>
        <dsp:cNvPr id="0" name=""/>
        <dsp:cNvSpPr/>
      </dsp:nvSpPr>
      <dsp:spPr>
        <a:xfrm>
          <a:off x="6175357" y="1067963"/>
          <a:ext cx="2417663" cy="1492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E59EB-8CF9-499F-A4E5-9C5B3EF2B789}">
      <dsp:nvSpPr>
        <dsp:cNvPr id="0" name=""/>
        <dsp:cNvSpPr/>
      </dsp:nvSpPr>
      <dsp:spPr>
        <a:xfrm>
          <a:off x="3183253" y="1067963"/>
          <a:ext cx="2417663" cy="149241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71682-69A5-433E-BF8D-646E233C0B84}">
      <dsp:nvSpPr>
        <dsp:cNvPr id="0" name=""/>
        <dsp:cNvSpPr/>
      </dsp:nvSpPr>
      <dsp:spPr>
        <a:xfrm>
          <a:off x="191148" y="1067963"/>
          <a:ext cx="2417663" cy="1492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B3170-53DE-4309-9171-1F3F40A261FB}">
      <dsp:nvSpPr>
        <dsp:cNvPr id="0" name=""/>
        <dsp:cNvSpPr/>
      </dsp:nvSpPr>
      <dsp:spPr>
        <a:xfrm>
          <a:off x="3290" y="2551646"/>
          <a:ext cx="2412713" cy="25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1.37 million</a:t>
          </a:r>
          <a:endParaRPr lang="en-US" sz="900" kern="1200" dirty="0"/>
        </a:p>
      </dsp:txBody>
      <dsp:txXfrm>
        <a:off x="3290" y="2551646"/>
        <a:ext cx="2412713" cy="255368"/>
      </dsp:txXfrm>
    </dsp:sp>
    <dsp:sp modelId="{ADC8877F-F75F-47BE-8C27-412E24CDDB58}">
      <dsp:nvSpPr>
        <dsp:cNvPr id="0" name=""/>
        <dsp:cNvSpPr/>
      </dsp:nvSpPr>
      <dsp:spPr>
        <a:xfrm>
          <a:off x="3290" y="1260667"/>
          <a:ext cx="2416882" cy="1552805"/>
        </a:xfrm>
        <a:prstGeom prst="rect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F5AD7-3C97-4328-9377-3DF05C336DBA}">
      <dsp:nvSpPr>
        <dsp:cNvPr id="0" name=""/>
        <dsp:cNvSpPr/>
      </dsp:nvSpPr>
      <dsp:spPr>
        <a:xfrm>
          <a:off x="2995394" y="2551646"/>
          <a:ext cx="2412713" cy="25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National SEND Reference Group</a:t>
          </a:r>
          <a:endParaRPr lang="en-US" sz="900" kern="1200" dirty="0"/>
        </a:p>
      </dsp:txBody>
      <dsp:txXfrm>
        <a:off x="2995394" y="2551646"/>
        <a:ext cx="2412713" cy="255368"/>
      </dsp:txXfrm>
    </dsp:sp>
    <dsp:sp modelId="{40F300CC-74B0-4762-81D6-4E6DDEB1B6F6}">
      <dsp:nvSpPr>
        <dsp:cNvPr id="0" name=""/>
        <dsp:cNvSpPr/>
      </dsp:nvSpPr>
      <dsp:spPr>
        <a:xfrm>
          <a:off x="2995394" y="1260667"/>
          <a:ext cx="2416882" cy="1552805"/>
        </a:xfrm>
        <a:prstGeom prst="rect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D0EA8-E6B8-4BB1-BA53-7B6FF1B87C4E}">
      <dsp:nvSpPr>
        <dsp:cNvPr id="0" name=""/>
        <dsp:cNvSpPr/>
      </dsp:nvSpPr>
      <dsp:spPr>
        <a:xfrm>
          <a:off x="5987499" y="2551646"/>
          <a:ext cx="2412713" cy="25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45% Parents say their disabled children’s physical health has declined during lockdown</a:t>
          </a:r>
          <a:endParaRPr lang="en-US" sz="900" kern="1200" dirty="0"/>
        </a:p>
      </dsp:txBody>
      <dsp:txXfrm>
        <a:off x="5987499" y="2551646"/>
        <a:ext cx="2412713" cy="255368"/>
      </dsp:txXfrm>
    </dsp:sp>
    <dsp:sp modelId="{7EF70DD0-2EE0-438A-962F-247FCA7AD427}">
      <dsp:nvSpPr>
        <dsp:cNvPr id="0" name=""/>
        <dsp:cNvSpPr/>
      </dsp:nvSpPr>
      <dsp:spPr>
        <a:xfrm>
          <a:off x="5987499" y="1260667"/>
          <a:ext cx="2416882" cy="1552805"/>
        </a:xfrm>
        <a:prstGeom prst="rect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46038-3349-405B-99D7-BB93F07F16D6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B097F-880D-4E8A-BA86-2511B8D7E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76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74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5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6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Learning &amp; Discovery</a:t>
            </a:r>
          </a:p>
          <a:p>
            <a:r>
              <a:rPr lang="en-GB" dirty="0"/>
              <a:t>MATP</a:t>
            </a:r>
          </a:p>
          <a:p>
            <a:r>
              <a:rPr lang="en-GB" dirty="0"/>
              <a:t>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BD873-1655-4121-9821-8FE05226DA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83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15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61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46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add the links for the 3 quick wins on the slide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BD873-1655-4121-9821-8FE05226DA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4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0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7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28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9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5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4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097F-880D-4E8A-BA86-2511B8D7E8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donyouthgames.org/wp-content/uploads/2020/09/LYG21-Virtual-Biathlon-Rules-v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hyperlink" Target="https://www.topsportsability.co.uk/members/resources/elements/eart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hyperlink" Target="http://www.topsportsability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schoolgame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sportsability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eventbrite.co.uk/e/top-sportsability-virtual-workshop-tickets-1225589059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Yu6so4hPe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youthsporttrust.org/inclusion-2020-challenge-day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an1N1thjcd?amp=1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co/Img1VjQonS?amp=1" TargetMode="External"/><Relationship Id="rId5" Type="http://schemas.openxmlformats.org/officeDocument/2006/relationships/hyperlink" Target="https://t.co/Y2EcysSIeB?amp=1" TargetMode="External"/><Relationship Id="rId4" Type="http://schemas.openxmlformats.org/officeDocument/2006/relationships/hyperlink" Target="https://t.co/klXGN5yahH?amp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hsporttrust.org/all-about-autism-all-about-me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mbformation.com/" TargetMode="External"/><Relationship Id="rId5" Type="http://schemas.openxmlformats.org/officeDocument/2006/relationships/hyperlink" Target="https://www.youtube.com/playlist?list=PL6gGtLyXoeq9x1LWHPUs94TB8HQZfGoCq" TargetMode="External"/><Relationship Id="rId4" Type="http://schemas.openxmlformats.org/officeDocument/2006/relationships/hyperlink" Target="https://www.youthsporttrust.org/free-home-learning-resources-inclus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36969-6FE1-42F2-BB6C-3F59821CA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YST Inclusion Lead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5B4249-7770-459D-AC42-752D66C3B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Nick Miller – YST Inclusion Lead for Central </a:t>
            </a:r>
            <a:r>
              <a:rPr lang="en-GB" dirty="0" smtClean="0"/>
              <a:t>London</a:t>
            </a:r>
          </a:p>
          <a:p>
            <a:r>
              <a:rPr lang="en-GB" dirty="0" smtClean="0"/>
              <a:t>Mark Needham – YST Inclusion lead for West London</a:t>
            </a:r>
            <a:endParaRPr lang="en-GB" dirty="0"/>
          </a:p>
        </p:txBody>
      </p:sp>
      <p:pic>
        <p:nvPicPr>
          <p:cNvPr id="4" name="Picture 3" descr="YST-inclusion-schools-gre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6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437" t="16586" r="29818" b="5369"/>
          <a:stretch/>
        </p:blipFill>
        <p:spPr>
          <a:xfrm>
            <a:off x="867508" y="375138"/>
            <a:ext cx="7643446" cy="57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6E05D3-0D10-47BB-A5CB-F5E8F56B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London Youth Games – BI-ATHLON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0F7A40-851A-4D85-92E3-BE7472FF29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Bi-Athlon – Participation event</a:t>
            </a:r>
          </a:p>
          <a:p>
            <a:r>
              <a:rPr lang="en-GB" dirty="0"/>
              <a:t>Staff set up a course in hall or playground</a:t>
            </a:r>
          </a:p>
          <a:p>
            <a:r>
              <a:rPr lang="en-GB" dirty="0"/>
              <a:t>Design 5 sensory activity stations – (See ELEMENTS section of </a:t>
            </a:r>
            <a:r>
              <a:rPr lang="en-GB" dirty="0" err="1"/>
              <a:t>Topsportability</a:t>
            </a:r>
            <a:r>
              <a:rPr lang="en-GB" dirty="0"/>
              <a:t>)</a:t>
            </a:r>
          </a:p>
          <a:p>
            <a:r>
              <a:rPr lang="en-GB" dirty="0"/>
              <a:t>SEND students move around course and spend set time at each station. </a:t>
            </a:r>
          </a:p>
          <a:p>
            <a:r>
              <a:rPr lang="en-GB" dirty="0"/>
              <a:t>Final station is the scoring target station</a:t>
            </a:r>
          </a:p>
          <a:p>
            <a:r>
              <a:rPr lang="en-GB" dirty="0"/>
              <a:t>Deadline: 18</a:t>
            </a:r>
            <a:r>
              <a:rPr lang="en-GB" baseline="30000" dirty="0"/>
              <a:t>th</a:t>
            </a:r>
            <a:r>
              <a:rPr lang="en-GB" dirty="0"/>
              <a:t> December 2020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1EC9958-BD6D-422D-B6D5-B3940272E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464847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Rules and details from LYG</a:t>
            </a:r>
          </a:p>
          <a:p>
            <a:r>
              <a:rPr lang="en-GB" sz="1800" dirty="0">
                <a:hlinkClick r:id="rId3"/>
              </a:rPr>
              <a:t>https://www.londonyouthgames.org/wp-content/uploads/2020/09/LYG21-Virtual-Biathlon-Rules-v1.pdf</a:t>
            </a:r>
            <a:endParaRPr lang="en-GB" sz="1800" dirty="0"/>
          </a:p>
          <a:p>
            <a:endParaRPr lang="en-GB" dirty="0">
              <a:hlinkClick r:id="rId4"/>
            </a:endParaRPr>
          </a:p>
          <a:p>
            <a:pPr marL="0" indent="0">
              <a:buNone/>
            </a:pPr>
            <a:r>
              <a:rPr lang="en-GB" dirty="0"/>
              <a:t>Elements Video from </a:t>
            </a:r>
            <a:r>
              <a:rPr lang="en-GB" dirty="0" err="1"/>
              <a:t>Topsportsability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https://www.topsportsability.co.uk/members/resources/elements/earth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See guidance card on next slide</a:t>
            </a:r>
          </a:p>
        </p:txBody>
      </p:sp>
      <p:pic>
        <p:nvPicPr>
          <p:cNvPr id="8" name="Picture 7" descr="YST-inclusion-schools-gre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7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6E05D3-0D10-47BB-A5CB-F5E8F56B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609600"/>
            <a:ext cx="8492124" cy="20637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D86BE4C-A3AD-456C-81EF-6036AB02C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878" y="458813"/>
            <a:ext cx="10036202" cy="5940373"/>
          </a:xfrm>
        </p:spPr>
      </p:pic>
    </p:spTree>
    <p:extLst>
      <p:ext uri="{BB962C8B-B14F-4D97-AF65-F5344CB8AC3E}">
        <p14:creationId xmlns:p14="http://schemas.microsoft.com/office/powerpoint/2010/main" val="7834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ELEMENTS TO HELP YOU GET IDEAS FOR YOUR BI-ATHLON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4999" y="2279742"/>
            <a:ext cx="2828789" cy="243251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33736DBD-866A-4C8E-B80C-23BFDACB423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089970" y="2160589"/>
            <a:ext cx="4184034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Elements themes are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games-based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water-based play and exploration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outdoor adventure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dance/movement-based activity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6673" y="5061599"/>
            <a:ext cx="659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www.Topsportsability.co.uk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YSTINCLUSION25 or YSTINCLUSION29 </a:t>
            </a:r>
            <a:endParaRPr lang="en-GB" dirty="0"/>
          </a:p>
        </p:txBody>
      </p:sp>
      <p:pic>
        <p:nvPicPr>
          <p:cNvPr id="6" name="Picture 5" descr="YST-inclusion-schools-gre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3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 people leading the way!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Step into Sport </a:t>
            </a:r>
          </a:p>
          <a:p>
            <a:r>
              <a:rPr lang="en-GB" dirty="0" smtClean="0"/>
              <a:t>First step into sports leadership for a lot of young people, particularly those with SEND</a:t>
            </a:r>
          </a:p>
          <a:p>
            <a:r>
              <a:rPr lang="en-GB" dirty="0" smtClean="0"/>
              <a:t>This year there will be no face-to–face conference</a:t>
            </a:r>
          </a:p>
          <a:p>
            <a:r>
              <a:rPr lang="en-GB" dirty="0" smtClean="0"/>
              <a:t>NEW Blended virtual programme which will allow schools to deliver the leadership modules in their own settings  </a:t>
            </a:r>
          </a:p>
          <a:p>
            <a:r>
              <a:rPr lang="en-GB" dirty="0" smtClean="0"/>
              <a:t>Virtual Pre-recorded videos for 3 workshops plus Paralympic athlete</a:t>
            </a:r>
          </a:p>
          <a:p>
            <a:pPr marL="0" indent="0">
              <a:buNone/>
            </a:pPr>
            <a:r>
              <a:rPr lang="en-GB" dirty="0" smtClean="0"/>
              <a:t>Also…</a:t>
            </a:r>
          </a:p>
          <a:p>
            <a:r>
              <a:rPr lang="en-GB" dirty="0" smtClean="0"/>
              <a:t>Panathlon &amp; School Games provide an opportunity to use sports leaders in schools to assist teachers.</a:t>
            </a:r>
          </a:p>
          <a:p>
            <a:r>
              <a:rPr lang="en-GB" dirty="0" smtClean="0"/>
              <a:t>Set up activities for students with SEND in their own school</a:t>
            </a:r>
          </a:p>
        </p:txBody>
      </p:sp>
      <p:pic>
        <p:nvPicPr>
          <p:cNvPr id="4" name="Picture 3" descr="YST-inclusion-schools-gre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8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45" y="2160589"/>
            <a:ext cx="9550400" cy="3880773"/>
          </a:xfrm>
        </p:spPr>
        <p:txBody>
          <a:bodyPr/>
          <a:lstStyle/>
          <a:p>
            <a:endParaRPr lang="en-GB" dirty="0" smtClean="0"/>
          </a:p>
          <a:p>
            <a:r>
              <a:rPr lang="en-GB" sz="2400" b="1" i="1" dirty="0" smtClean="0"/>
              <a:t>Every girl to have equal access to Football in school by 2024</a:t>
            </a:r>
          </a:p>
          <a:p>
            <a:r>
              <a:rPr lang="en-GB" sz="2400" dirty="0" smtClean="0"/>
              <a:t>West London: Hounslow, Ealing, Brent and Kingsbury</a:t>
            </a:r>
          </a:p>
          <a:p>
            <a:r>
              <a:rPr lang="en-GB" sz="2400" dirty="0" smtClean="0"/>
              <a:t>Central London: </a:t>
            </a:r>
            <a:r>
              <a:rPr lang="en-GB" sz="2400" dirty="0" err="1" smtClean="0"/>
              <a:t>Wandsworth</a:t>
            </a:r>
            <a:r>
              <a:rPr lang="en-GB" sz="2400" dirty="0" smtClean="0"/>
              <a:t>, Southwark, Lambeth</a:t>
            </a:r>
          </a:p>
          <a:p>
            <a:r>
              <a:rPr lang="en-GB" sz="2400" dirty="0" smtClean="0"/>
              <a:t>Supporting Panathlon to increase opportunities for SEND girls</a:t>
            </a:r>
          </a:p>
          <a:p>
            <a:r>
              <a:rPr lang="en-GB" sz="2400" dirty="0" smtClean="0"/>
              <a:t>London Inclusion leads supporting FAGFSP strategic leads</a:t>
            </a:r>
          </a:p>
          <a:p>
            <a:r>
              <a:rPr lang="en-GB" sz="2400" dirty="0" smtClean="0"/>
              <a:t>Primary Girls Football club pilot – Willow Tree</a:t>
            </a:r>
          </a:p>
        </p:txBody>
      </p:sp>
      <p:pic>
        <p:nvPicPr>
          <p:cNvPr id="4" name="Picture 3" descr="YST-inclusion-schools-gre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girlsfootballinschools.org/assets/files/dashboard/16495_FA_GIRLS%20FOOTBALL%20SCHOOL%20PARTNERSHIP%20BARCLAYS%20LOGO_V8-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609600"/>
            <a:ext cx="4989689" cy="147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en-GB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Inclusive Health Check </a:t>
            </a: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2021</a:t>
            </a:r>
            <a:b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  <a:hlinkClick r:id="rId3"/>
              </a:rPr>
              <a:t>www.yourschoolgames.com</a:t>
            </a:r>
            <a:r>
              <a:rPr lang="en-GB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n-GB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A </a:t>
            </a:r>
            <a:r>
              <a:rPr lang="en-GB" sz="1600" dirty="0">
                <a:solidFill>
                  <a:schemeClr val="tx1"/>
                </a:solidFill>
              </a:rPr>
              <a:t>resource designed for schools to </a:t>
            </a:r>
            <a:r>
              <a:rPr lang="en-GB" sz="1600" dirty="0" smtClean="0">
                <a:solidFill>
                  <a:schemeClr val="tx1"/>
                </a:solidFill>
              </a:rPr>
              <a:t>self-review their </a:t>
            </a:r>
            <a:r>
              <a:rPr lang="en-GB" sz="1600" dirty="0">
                <a:solidFill>
                  <a:schemeClr val="tx1"/>
                </a:solidFill>
              </a:rPr>
              <a:t>inclusive </a:t>
            </a:r>
            <a:r>
              <a:rPr lang="en-GB" sz="1600" dirty="0" smtClean="0">
                <a:solidFill>
                  <a:schemeClr val="tx1"/>
                </a:solidFill>
              </a:rPr>
              <a:t>School Games provision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Staff/Infrastructure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Inclusive PE Curriculum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Inclusive </a:t>
            </a:r>
            <a:r>
              <a:rPr lang="en-GB" dirty="0">
                <a:solidFill>
                  <a:schemeClr val="tx1"/>
                </a:solidFill>
              </a:rPr>
              <a:t>OSHL Activities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Access </a:t>
            </a:r>
            <a:r>
              <a:rPr lang="en-GB" dirty="0">
                <a:solidFill>
                  <a:schemeClr val="tx1"/>
                </a:solidFill>
              </a:rPr>
              <a:t>to Inclusive </a:t>
            </a:r>
            <a:r>
              <a:rPr lang="en-GB" dirty="0" smtClean="0">
                <a:solidFill>
                  <a:schemeClr val="tx1"/>
                </a:solidFill>
              </a:rPr>
              <a:t>Inter School </a:t>
            </a:r>
            <a:r>
              <a:rPr lang="en-GB" dirty="0">
                <a:solidFill>
                  <a:schemeClr val="tx1"/>
                </a:solidFill>
              </a:rPr>
              <a:t>Competitions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Sustained participation in </a:t>
            </a:r>
            <a:r>
              <a:rPr lang="en-GB" dirty="0" smtClean="0">
                <a:solidFill>
                  <a:schemeClr val="tx1"/>
                </a:solidFill>
              </a:rPr>
              <a:t>community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Help identify strengths and areas for development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5668" y="2620234"/>
            <a:ext cx="5155831" cy="2961481"/>
          </a:xfrm>
          <a:prstGeom prst="rect">
            <a:avLst/>
          </a:prstGeom>
        </p:spPr>
      </p:pic>
      <p:pic>
        <p:nvPicPr>
          <p:cNvPr id="6" name="Picture 5" descr="YST-inclusion-schools-gre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0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D76D73-7E2E-1F4A-A097-42D4F08C1344}"/>
              </a:ext>
            </a:extLst>
          </p:cNvPr>
          <p:cNvSpPr txBox="1"/>
          <p:nvPr/>
        </p:nvSpPr>
        <p:spPr>
          <a:xfrm>
            <a:off x="516299" y="796153"/>
            <a:ext cx="10484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D81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WINS </a:t>
            </a:r>
            <a:r>
              <a:rPr lang="en-GB" sz="2400" b="1" dirty="0" smtClean="0">
                <a:solidFill>
                  <a:srgbClr val="D81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TOP TIPS</a:t>
            </a:r>
          </a:p>
          <a:p>
            <a:endParaRPr lang="en-GB" sz="2400" b="1" dirty="0" smtClean="0">
              <a:solidFill>
                <a:srgbClr val="D811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Help!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to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Senco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/PE lead/ SLT in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Inclusive Health Check for your school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on TOP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Sportsability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&amp; webinar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About Autism – register and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with your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Inclusion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Share with person">
            <a:extLst>
              <a:ext uri="{FF2B5EF4-FFF2-40B4-BE49-F238E27FC236}">
                <a16:creationId xmlns:a16="http://schemas.microsoft.com/office/drawing/2014/main" xmlns="" id="{B817B862-4398-4A5B-8237-56A06ACA3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89629" y="2520461"/>
            <a:ext cx="3111306" cy="3111306"/>
          </a:xfrm>
          <a:prstGeom prst="rect">
            <a:avLst/>
          </a:prstGeom>
        </p:spPr>
      </p:pic>
      <p:pic>
        <p:nvPicPr>
          <p:cNvPr id="4" name="Picture 3" descr="YST-inclusion-schools-gre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7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Agenda</a:t>
            </a:r>
            <a:r>
              <a:rPr lang="en-GB" dirty="0"/>
              <a:t/>
            </a:r>
            <a:br>
              <a:rPr lang="en-GB" dirty="0"/>
            </a:br>
            <a:endParaRPr lang="en-GB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National and Regional landscape</a:t>
            </a:r>
          </a:p>
          <a:p>
            <a:r>
              <a:rPr lang="en-GB" sz="2000" dirty="0" smtClean="0"/>
              <a:t>CPD and resources to support Inclusive PESSPA</a:t>
            </a:r>
          </a:p>
          <a:p>
            <a:r>
              <a:rPr lang="en-GB" sz="2000" dirty="0" smtClean="0"/>
              <a:t>Inclusive competition and pathways</a:t>
            </a:r>
          </a:p>
          <a:p>
            <a:r>
              <a:rPr lang="en-GB" sz="2000" dirty="0" smtClean="0"/>
              <a:t>Young people leading the way (student voice)</a:t>
            </a:r>
          </a:p>
          <a:p>
            <a:r>
              <a:rPr lang="en-GB" sz="2000" dirty="0" smtClean="0"/>
              <a:t>Inclusive Health check</a:t>
            </a:r>
          </a:p>
          <a:p>
            <a:r>
              <a:rPr lang="en-GB" sz="2000" dirty="0" smtClean="0"/>
              <a:t>Top Tips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YST-inclusion-schools-gre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8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National and regional landscape</a:t>
            </a:r>
            <a:r>
              <a:rPr lang="en-GB" dirty="0"/>
              <a:t/>
            </a:r>
            <a:br>
              <a:rPr lang="en-GB" dirty="0"/>
            </a:br>
            <a:endParaRPr lang="en-GB" sz="27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YST-inclusion-schools-gre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5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London landscape</a:t>
            </a:r>
            <a:r>
              <a:rPr lang="en-GB" dirty="0"/>
              <a:t/>
            </a:r>
            <a:br>
              <a:rPr lang="en-GB" dirty="0"/>
            </a:br>
            <a:endParaRPr lang="en-GB" sz="2700" dirty="0"/>
          </a:p>
        </p:txBody>
      </p:sp>
      <p:pic>
        <p:nvPicPr>
          <p:cNvPr id="5" name="Picture 4" descr="YST-inclusion-schools-gre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3023"/>
            <a:ext cx="8596668" cy="43637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Analysis of July’s school census data revealed the following:</a:t>
            </a:r>
          </a:p>
          <a:p>
            <a:r>
              <a:rPr lang="en-GB" dirty="0" smtClean="0"/>
              <a:t>Number of SEND YP in London is higher than other counties (understandably!)</a:t>
            </a:r>
          </a:p>
          <a:p>
            <a:r>
              <a:rPr lang="en-GB" dirty="0" smtClean="0"/>
              <a:t>Percentage of the school population of students with ASD (17,599) and SLCN (8,945) is higher in London than other counties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90C226"/>
                </a:solidFill>
                <a:ea typeface="+mj-ea"/>
                <a:cs typeface="+mj-cs"/>
              </a:rPr>
              <a:t>Higher or Lower game!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Other data collected relating specifically to Inclusive PESSPA programmes:</a:t>
            </a:r>
          </a:p>
          <a:p>
            <a:r>
              <a:rPr lang="en-GB" dirty="0" smtClean="0"/>
              <a:t>16.3% (24.8% national) of London schools have registered on the TOP </a:t>
            </a:r>
            <a:r>
              <a:rPr lang="en-GB" dirty="0" err="1" smtClean="0"/>
              <a:t>Sportsability</a:t>
            </a:r>
            <a:r>
              <a:rPr lang="en-GB" dirty="0" smtClean="0"/>
              <a:t> website</a:t>
            </a:r>
          </a:p>
          <a:p>
            <a:r>
              <a:rPr lang="en-GB" dirty="0" smtClean="0"/>
              <a:t>13.7% (20.7% national) of London schools completed their schools Inclusive Health check (IHC)</a:t>
            </a:r>
          </a:p>
          <a:p>
            <a:r>
              <a:rPr lang="en-GB" dirty="0"/>
              <a:t>24 London schools (0.75% compared to 2% nationally) have registered for the All about Autism, All about Me </a:t>
            </a:r>
            <a:r>
              <a:rPr lang="en-GB" dirty="0" smtClean="0"/>
              <a:t>CPD</a:t>
            </a:r>
          </a:p>
          <a:p>
            <a:r>
              <a:rPr lang="en-GB" dirty="0" smtClean="0"/>
              <a:t>Out of the 434 schools that completed the IHC, 283 (65%) confirmed they are not utilising TOP </a:t>
            </a:r>
            <a:r>
              <a:rPr lang="en-GB" dirty="0" err="1" smtClean="0"/>
              <a:t>Sportsability</a:t>
            </a:r>
            <a:r>
              <a:rPr lang="en-GB" dirty="0" smtClean="0"/>
              <a:t> </a:t>
            </a:r>
          </a:p>
          <a:p>
            <a:r>
              <a:rPr lang="en-GB" dirty="0" smtClean="0"/>
              <a:t>121 (West London) and 92 (Central London) registrations on TOP </a:t>
            </a:r>
            <a:r>
              <a:rPr lang="en-GB" dirty="0" err="1" smtClean="0"/>
              <a:t>Sportsability</a:t>
            </a:r>
            <a:r>
              <a:rPr lang="en-GB" dirty="0" smtClean="0"/>
              <a:t> website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TOPSPORTSABILITY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543051"/>
            <a:ext cx="8731077" cy="4498312"/>
          </a:xfrm>
        </p:spPr>
        <p:txBody>
          <a:bodyPr>
            <a:normAutofit/>
          </a:bodyPr>
          <a:lstStyle/>
          <a:p>
            <a:r>
              <a:rPr lang="en-US" b="1" dirty="0"/>
              <a:t>Topsportsability Online Resource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www.topsportsability.co.uk</a:t>
            </a:r>
            <a:endParaRPr lang="en-US" dirty="0"/>
          </a:p>
          <a:p>
            <a:r>
              <a:rPr lang="en-US" dirty="0"/>
              <a:t>Register using the password: </a:t>
            </a:r>
          </a:p>
          <a:p>
            <a:pPr lvl="1"/>
            <a:r>
              <a:rPr lang="en-US" dirty="0"/>
              <a:t>CENTRAL LONDON: YSTINCLUSION25 </a:t>
            </a:r>
          </a:p>
          <a:p>
            <a:pPr lvl="1"/>
            <a:r>
              <a:rPr lang="en-US" dirty="0"/>
              <a:t>WEST LONDON: YSTINCLUSION29</a:t>
            </a:r>
          </a:p>
          <a:p>
            <a:r>
              <a:rPr lang="en-US" dirty="0"/>
              <a:t>Includes ELEMENTS </a:t>
            </a:r>
            <a:r>
              <a:rPr lang="en-US" dirty="0" err="1"/>
              <a:t>Programme</a:t>
            </a:r>
            <a:r>
              <a:rPr lang="en-US" dirty="0"/>
              <a:t> for Bi-Athlon</a:t>
            </a:r>
          </a:p>
          <a:p>
            <a:r>
              <a:rPr lang="en-US" b="1" dirty="0"/>
              <a:t>Introduction to TOPSPORTSABILITY Workshops</a:t>
            </a:r>
            <a:r>
              <a:rPr lang="en-US" dirty="0"/>
              <a:t>: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November 1-3pm &amp; 3.30-5.30pm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November 1-3pm</a:t>
            </a:r>
          </a:p>
          <a:p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November 9.30-11.30am  &amp; 1</a:t>
            </a:r>
            <a:r>
              <a:rPr lang="en-US" baseline="30000" dirty="0"/>
              <a:t>st</a:t>
            </a:r>
            <a:r>
              <a:rPr lang="en-US" dirty="0"/>
              <a:t> December 10,30-12.30</a:t>
            </a:r>
          </a:p>
          <a:p>
            <a:r>
              <a:rPr lang="en-US" dirty="0">
                <a:hlinkClick r:id="rId4"/>
              </a:rPr>
              <a:t>https://www.eventbrite.co.uk/e/top-sportsability-virtual-workshop-tickets-122558905987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4" name="Picture 3" descr="YST-inclusion-schools-gre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66716" cy="1320800"/>
          </a:xfrm>
        </p:spPr>
        <p:txBody>
          <a:bodyPr>
            <a:normAutofit/>
          </a:bodyPr>
          <a:lstStyle/>
          <a:p>
            <a:r>
              <a:rPr lang="en-GB" sz="3200" dirty="0"/>
              <a:t>LEARNING &amp; DISCOVERY DAYS –INCLUSION 2020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84" y="178183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Following on from the huge success of the Inclusive Learning and Discovery Days :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>
                <a:hlinkClick r:id="rId3"/>
              </a:rPr>
              <a:t>https://youtu.be/3Yu6so4hPeA</a:t>
            </a:r>
            <a:endParaRPr lang="en-GB" dirty="0"/>
          </a:p>
          <a:p>
            <a:pPr marL="0" indent="0">
              <a:buNone/>
            </a:pPr>
            <a:r>
              <a:rPr lang="en-GB" b="0" i="0" dirty="0">
                <a:solidFill>
                  <a:srgbClr val="1B2A39"/>
                </a:solidFill>
                <a:effectLst/>
                <a:latin typeface="AvenirNextW01"/>
              </a:rPr>
              <a:t>The YST </a:t>
            </a:r>
            <a:r>
              <a:rPr lang="en-GB" dirty="0">
                <a:solidFill>
                  <a:srgbClr val="1B2A39"/>
                </a:solidFill>
                <a:latin typeface="AvenirNextW01"/>
              </a:rPr>
              <a:t>has made available </a:t>
            </a:r>
            <a:r>
              <a:rPr lang="en-GB" b="0" i="0" dirty="0">
                <a:solidFill>
                  <a:srgbClr val="1B2A39"/>
                </a:solidFill>
                <a:effectLst/>
                <a:latin typeface="AvenirNextW01"/>
              </a:rPr>
              <a:t>resources four key sports to engage young people in inclusive activities – New Age </a:t>
            </a:r>
            <a:r>
              <a:rPr lang="en-GB" b="0" i="0" dirty="0" err="1">
                <a:solidFill>
                  <a:srgbClr val="1B2A39"/>
                </a:solidFill>
                <a:effectLst/>
                <a:latin typeface="AvenirNextW01"/>
              </a:rPr>
              <a:t>Kurling</a:t>
            </a:r>
            <a:r>
              <a:rPr lang="en-GB" b="0" i="0" dirty="0">
                <a:solidFill>
                  <a:srgbClr val="1B2A39"/>
                </a:solidFill>
                <a:effectLst/>
                <a:latin typeface="AvenirNextW01"/>
              </a:rPr>
              <a:t>, Athletics, Seated Volleyball and Badminton.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LEARNING &amp; DISCOVERY PERSONAL CHALLENGE DAYS</a:t>
            </a:r>
          </a:p>
          <a:p>
            <a:r>
              <a:rPr lang="en-US" dirty="0">
                <a:hlinkClick r:id="rId4"/>
              </a:rPr>
              <a:t>https://www.youthsporttrust.org/inclusion-2020-challenge-days</a:t>
            </a:r>
            <a:endParaRPr lang="en-US" dirty="0"/>
          </a:p>
          <a:p>
            <a:r>
              <a:rPr lang="en-US" dirty="0"/>
              <a:t>Learning and Discovery Pack – At Home</a:t>
            </a:r>
          </a:p>
          <a:p>
            <a:r>
              <a:rPr lang="en-US" dirty="0"/>
              <a:t>Learning and Discovery Pack – School Based</a:t>
            </a:r>
          </a:p>
          <a:p>
            <a:r>
              <a:rPr lang="en-US" dirty="0"/>
              <a:t>Learning And Discovery Pack - Unrestricted</a:t>
            </a:r>
          </a:p>
          <a:p>
            <a:pPr marL="0" indent="0">
              <a:buNone/>
            </a:pPr>
            <a:r>
              <a:rPr lang="en-US" dirty="0"/>
              <a:t>Instruction videos from Ken Black and Paralympic Swimmer – Kate Grey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4" name="Picture 3" descr="YST-inclusion-schools-gre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1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66716" cy="13208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MOTOR ACTIVITIES TRAINING PROGRAMME WORKSHOPS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/>
              <a:t>Training courses for working with PMLD/Complex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84" y="178183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GB" u="none" strike="noStrike" dirty="0">
                <a:effectLst/>
                <a:latin typeface="system-ui"/>
              </a:rPr>
              <a:t>MATP virtual training – Special Olympics chose a date below: </a:t>
            </a:r>
          </a:p>
          <a:p>
            <a:r>
              <a:rPr lang="en-GB" u="none" strike="noStrike" dirty="0">
                <a:effectLst/>
                <a:latin typeface="system-ui"/>
              </a:rPr>
              <a:t>October 23rd </a:t>
            </a:r>
            <a:r>
              <a:rPr lang="en-GB" u="none" strike="noStrike" dirty="0">
                <a:effectLst/>
                <a:latin typeface="system-ui"/>
                <a:hlinkClick r:id="rId3" tooltip="https://www.eventbrite.co.uk/e/motor-activities-training-programme-workshop-matp-tickets-124979648493"/>
              </a:rPr>
              <a:t>https://eventbrite.co.uk/e/motor-activities-training-programme-workshop-matp-tickets-124979648493…</a:t>
            </a:r>
            <a:r>
              <a:rPr lang="en-GB" u="none" strike="noStrike" dirty="0">
                <a:effectLst/>
                <a:latin typeface="system-ui"/>
              </a:rPr>
              <a:t> </a:t>
            </a:r>
          </a:p>
          <a:p>
            <a:r>
              <a:rPr lang="en-GB" u="none" strike="noStrike" dirty="0">
                <a:effectLst/>
                <a:latin typeface="system-ui"/>
              </a:rPr>
              <a:t>12th November </a:t>
            </a:r>
            <a:r>
              <a:rPr lang="en-GB" u="none" strike="noStrike" dirty="0">
                <a:effectLst/>
                <a:latin typeface="system-ui"/>
                <a:hlinkClick r:id="rId4" tooltip="https://www.eventbrite.co.uk/e/motor-activities-training-programme-workshop-matp-tickets-124979967447"/>
              </a:rPr>
              <a:t>https://eventbrite.co.uk/e/motor-activities-training-programme-workshop-matp-tickets-124979967447…</a:t>
            </a:r>
            <a:r>
              <a:rPr lang="en-GB" u="none" strike="noStrike" dirty="0">
                <a:effectLst/>
                <a:latin typeface="system-ui"/>
              </a:rPr>
              <a:t> </a:t>
            </a:r>
          </a:p>
          <a:p>
            <a:r>
              <a:rPr lang="en-GB" u="none" strike="noStrike" dirty="0">
                <a:effectLst/>
                <a:latin typeface="system-ui"/>
              </a:rPr>
              <a:t>26th November </a:t>
            </a:r>
            <a:r>
              <a:rPr lang="en-GB" u="none" strike="noStrike" dirty="0">
                <a:effectLst/>
                <a:latin typeface="system-ui"/>
                <a:hlinkClick r:id="rId5" tooltip="https://www.eventbrite.co.uk/e/motor-activities-training-programme-workshop-matp-tickets-124980418797"/>
              </a:rPr>
              <a:t>https://eventbrite.co.uk/e/motor-activities-training-programme-workshop-matp-tickets-124980418797…</a:t>
            </a:r>
            <a:r>
              <a:rPr lang="en-GB" u="none" strike="noStrike" dirty="0">
                <a:effectLst/>
                <a:latin typeface="system-ui"/>
              </a:rPr>
              <a:t> </a:t>
            </a:r>
          </a:p>
          <a:p>
            <a:r>
              <a:rPr lang="en-GB" u="none" strike="noStrike" dirty="0">
                <a:effectLst/>
                <a:latin typeface="system-ui"/>
              </a:rPr>
              <a:t>3rd December- </a:t>
            </a:r>
            <a:r>
              <a:rPr lang="en-GB" u="none" strike="noStrike" dirty="0">
                <a:effectLst/>
                <a:latin typeface="system-ui"/>
                <a:hlinkClick r:id="rId6" tooltip="https://www.eventbrite.co.uk/e/motor-activities-training-programme-workshop-matp-tickets-124980625415"/>
              </a:rPr>
              <a:t>https://eventbrite.co.uk/e/motor-activities-training-programme-workshop-matp-tickets-124980625415…</a:t>
            </a:r>
            <a:endParaRPr lang="en-GB" dirty="0"/>
          </a:p>
        </p:txBody>
      </p:sp>
      <p:pic>
        <p:nvPicPr>
          <p:cNvPr id="4" name="Picture 3" descr="YST-inclusion-schools-gre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1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Inclusive Courses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about Autism, All about me _ E-Learning Course click:  </a:t>
            </a:r>
            <a:r>
              <a:rPr lang="en-US" dirty="0">
                <a:hlinkClick r:id="rId3"/>
              </a:rPr>
              <a:t>https://www.youthsporttrust.org/all-about-autism-all-about-me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/>
              <a:t>This is PE: YST Webpage:</a:t>
            </a:r>
            <a:endParaRPr lang="en-GB" dirty="0"/>
          </a:p>
          <a:p>
            <a:r>
              <a:rPr lang="en-GB" u="sng" dirty="0">
                <a:hlinkClick r:id="rId4"/>
              </a:rPr>
              <a:t>https://</a:t>
            </a:r>
            <a:r>
              <a:rPr lang="en-GB" u="sng" dirty="0" smtClean="0">
                <a:hlinkClick r:id="rId4"/>
              </a:rPr>
              <a:t>www.youthsporttrust.org/free-home-learning-resources-inclusion</a:t>
            </a:r>
            <a:endParaRPr lang="en-GB" u="sng" dirty="0" smtClean="0"/>
          </a:p>
          <a:p>
            <a:pPr marL="0" indent="0">
              <a:buNone/>
            </a:pPr>
            <a:endParaRPr lang="en-GB" dirty="0"/>
          </a:p>
          <a:p>
            <a:r>
              <a:rPr lang="en-US" dirty="0" smtClean="0"/>
              <a:t>Department </a:t>
            </a:r>
            <a:r>
              <a:rPr lang="en-US" dirty="0"/>
              <a:t>for </a:t>
            </a:r>
            <a:r>
              <a:rPr lang="en-US" dirty="0" smtClean="0"/>
              <a:t>Education launched a new </a:t>
            </a:r>
            <a:r>
              <a:rPr lang="en-US" dirty="0"/>
              <a:t>online resources to inspire children to get active.</a:t>
            </a:r>
            <a:r>
              <a:rPr lang="en-US" b="1" dirty="0"/>
              <a:t> </a:t>
            </a:r>
            <a:r>
              <a:rPr lang="en-US" dirty="0"/>
              <a:t>You can view them </a:t>
            </a:r>
            <a:r>
              <a:rPr lang="en-US" b="1" u="sng" dirty="0">
                <a:hlinkClick r:id="rId5"/>
              </a:rPr>
              <a:t>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LimbPower</a:t>
            </a:r>
            <a:r>
              <a:rPr lang="en-US" dirty="0"/>
              <a:t> </a:t>
            </a:r>
            <a:r>
              <a:rPr lang="en-US" dirty="0" smtClean="0"/>
              <a:t>– Brand new resource </a:t>
            </a:r>
            <a:r>
              <a:rPr lang="en-US" dirty="0"/>
              <a:t>to increase engagement </a:t>
            </a:r>
            <a:r>
              <a:rPr lang="en-US" dirty="0" smtClean="0"/>
              <a:t>in </a:t>
            </a:r>
            <a:r>
              <a:rPr lang="en-US" dirty="0"/>
              <a:t>PE </a:t>
            </a:r>
            <a:r>
              <a:rPr lang="en-US" dirty="0" smtClean="0"/>
              <a:t>&amp; sport for young people with </a:t>
            </a:r>
            <a:r>
              <a:rPr lang="en-US" dirty="0"/>
              <a:t>an amputation or limb impairment</a:t>
            </a:r>
            <a:r>
              <a:rPr lang="en-US" dirty="0" smtClean="0"/>
              <a:t>. </a:t>
            </a:r>
            <a:r>
              <a:rPr lang="en-US" i="1" u="sng" dirty="0">
                <a:hlinkClick r:id="rId6"/>
              </a:rPr>
              <a:t>https://www.limbformation.com</a:t>
            </a:r>
            <a:r>
              <a:rPr lang="en-US" i="1" dirty="0"/>
              <a:t>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007350" y="2160588"/>
            <a:ext cx="4184650" cy="3881437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YST-inclusion-schools-gre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" y="6122288"/>
            <a:ext cx="530542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5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708" t="17066" r="31620" b="5530"/>
          <a:stretch/>
        </p:blipFill>
        <p:spPr>
          <a:xfrm>
            <a:off x="1160585" y="316523"/>
            <a:ext cx="7373815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676</TotalTime>
  <Words>838</Words>
  <Application>Microsoft Office PowerPoint</Application>
  <PresentationFormat>Widescreen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AvenirNextW01</vt:lpstr>
      <vt:lpstr>Calibri</vt:lpstr>
      <vt:lpstr>system-ui</vt:lpstr>
      <vt:lpstr>Trebuchet MS</vt:lpstr>
      <vt:lpstr>Wingdings 3</vt:lpstr>
      <vt:lpstr>Facet</vt:lpstr>
      <vt:lpstr>YST Inclusion Lead</vt:lpstr>
      <vt:lpstr>Agenda </vt:lpstr>
      <vt:lpstr>National and regional landscape </vt:lpstr>
      <vt:lpstr>London landscape </vt:lpstr>
      <vt:lpstr>TOPSPORTSABILITY</vt:lpstr>
      <vt:lpstr>LEARNING &amp; DISCOVERY DAYS –INCLUSION 2020 </vt:lpstr>
      <vt:lpstr>MOTOR ACTIVITIES TRAINING PROGRAMME WORKSHOPS  Training courses for working with PMLD/Complex Needs</vt:lpstr>
      <vt:lpstr>Other Inclusive Courses &amp; Resources</vt:lpstr>
      <vt:lpstr>PowerPoint Presentation</vt:lpstr>
      <vt:lpstr>PowerPoint Presentation</vt:lpstr>
      <vt:lpstr>London Youth Games – BI-ATHLON </vt:lpstr>
      <vt:lpstr> </vt:lpstr>
      <vt:lpstr>USE ELEMENTS TO HELP YOU GET IDEAS FOR YOUR BI-ATHLON</vt:lpstr>
      <vt:lpstr>Young people leading the way!</vt:lpstr>
      <vt:lpstr>PowerPoint Presentation</vt:lpstr>
      <vt:lpstr>Inclusive Health Check 2021 www.yourschoolgames.com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2020</dc:title>
  <dc:creator>Nick Miller</dc:creator>
  <cp:lastModifiedBy>Nick Miller</cp:lastModifiedBy>
  <cp:revision>70</cp:revision>
  <cp:lastPrinted>2020-10-21T08:11:52Z</cp:lastPrinted>
  <dcterms:created xsi:type="dcterms:W3CDTF">2019-09-20T16:49:48Z</dcterms:created>
  <dcterms:modified xsi:type="dcterms:W3CDTF">2020-10-21T09:38:38Z</dcterms:modified>
</cp:coreProperties>
</file>